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80"/>
  </p:notesMasterIdLst>
  <p:sldIdLst>
    <p:sldId id="256" r:id="rId5"/>
    <p:sldId id="638" r:id="rId6"/>
    <p:sldId id="267" r:id="rId7"/>
    <p:sldId id="641" r:id="rId8"/>
    <p:sldId id="598" r:id="rId9"/>
    <p:sldId id="597" r:id="rId10"/>
    <p:sldId id="599" r:id="rId11"/>
    <p:sldId id="601" r:id="rId12"/>
    <p:sldId id="602" r:id="rId13"/>
    <p:sldId id="600" r:id="rId14"/>
    <p:sldId id="585" r:id="rId15"/>
    <p:sldId id="605" r:id="rId16"/>
    <p:sldId id="616" r:id="rId17"/>
    <p:sldId id="617" r:id="rId18"/>
    <p:sldId id="608" r:id="rId19"/>
    <p:sldId id="586" r:id="rId20"/>
    <p:sldId id="606" r:id="rId21"/>
    <p:sldId id="587" r:id="rId22"/>
    <p:sldId id="609" r:id="rId23"/>
    <p:sldId id="619" r:id="rId24"/>
    <p:sldId id="620" r:id="rId25"/>
    <p:sldId id="631" r:id="rId26"/>
    <p:sldId id="588" r:id="rId27"/>
    <p:sldId id="610" r:id="rId28"/>
    <p:sldId id="611" r:id="rId29"/>
    <p:sldId id="589" r:id="rId30"/>
    <p:sldId id="612" r:id="rId31"/>
    <p:sldId id="613" r:id="rId32"/>
    <p:sldId id="633" r:id="rId33"/>
    <p:sldId id="632" r:id="rId34"/>
    <p:sldId id="590" r:id="rId35"/>
    <p:sldId id="614" r:id="rId36"/>
    <p:sldId id="615" r:id="rId37"/>
    <p:sldId id="591" r:id="rId38"/>
    <p:sldId id="634" r:id="rId39"/>
    <p:sldId id="635" r:id="rId40"/>
    <p:sldId id="621" r:id="rId41"/>
    <p:sldId id="639" r:id="rId42"/>
    <p:sldId id="592" r:id="rId43"/>
    <p:sldId id="622" r:id="rId44"/>
    <p:sldId id="623" r:id="rId45"/>
    <p:sldId id="636" r:id="rId46"/>
    <p:sldId id="640" r:id="rId47"/>
    <p:sldId id="593" r:id="rId48"/>
    <p:sldId id="625" r:id="rId49"/>
    <p:sldId id="624" r:id="rId50"/>
    <p:sldId id="594" r:id="rId51"/>
    <p:sldId id="626" r:id="rId52"/>
    <p:sldId id="595" r:id="rId53"/>
    <p:sldId id="627" r:id="rId54"/>
    <p:sldId id="628" r:id="rId55"/>
    <p:sldId id="629" r:id="rId56"/>
    <p:sldId id="630" r:id="rId57"/>
    <p:sldId id="596" r:id="rId58"/>
    <p:sldId id="603" r:id="rId59"/>
    <p:sldId id="604" r:id="rId60"/>
    <p:sldId id="642" r:id="rId61"/>
    <p:sldId id="644" r:id="rId62"/>
    <p:sldId id="645" r:id="rId63"/>
    <p:sldId id="646" r:id="rId64"/>
    <p:sldId id="647" r:id="rId65"/>
    <p:sldId id="648" r:id="rId66"/>
    <p:sldId id="650" r:id="rId67"/>
    <p:sldId id="649" r:id="rId68"/>
    <p:sldId id="651" r:id="rId69"/>
    <p:sldId id="652" r:id="rId70"/>
    <p:sldId id="653" r:id="rId71"/>
    <p:sldId id="654" r:id="rId72"/>
    <p:sldId id="655" r:id="rId73"/>
    <p:sldId id="656" r:id="rId74"/>
    <p:sldId id="657" r:id="rId75"/>
    <p:sldId id="618" r:id="rId76"/>
    <p:sldId id="643" r:id="rId77"/>
    <p:sldId id="637" r:id="rId78"/>
    <p:sldId id="269"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03"/>
    <a:srgbClr val="F64100"/>
    <a:srgbClr val="FFFBE8"/>
    <a:srgbClr val="001E01"/>
    <a:srgbClr val="00823D"/>
    <a:srgbClr val="00604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2D2E4-13CA-47E4-8D42-4AB62CC84A57}" v="24" dt="2020-08-13T01:04:28.61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5380" autoAdjust="0"/>
  </p:normalViewPr>
  <p:slideViewPr>
    <p:cSldViewPr snapToGrid="0">
      <p:cViewPr varScale="1">
        <p:scale>
          <a:sx n="86" d="100"/>
          <a:sy n="86" d="100"/>
        </p:scale>
        <p:origin x="738"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DA858-48E6-483E-9BF1-B1DEA5572CFD}" type="datetimeFigureOut">
              <a:rPr lang="es-CO" smtClean="0"/>
              <a:t>20/02/2021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21D6-4C24-43F9-A142-C7FEE5E62487}" type="slidenum">
              <a:rPr lang="es-CO" smtClean="0"/>
              <a:t>‹Nº›</a:t>
            </a:fld>
            <a:endParaRPr lang="es-CO"/>
          </a:p>
        </p:txBody>
      </p:sp>
    </p:spTree>
    <p:extLst>
      <p:ext uri="{BB962C8B-B14F-4D97-AF65-F5344CB8AC3E}">
        <p14:creationId xmlns:p14="http://schemas.microsoft.com/office/powerpoint/2010/main" val="352305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https://cantunsee.space/</a:t>
            </a:r>
          </a:p>
        </p:txBody>
      </p:sp>
      <p:sp>
        <p:nvSpPr>
          <p:cNvPr id="4" name="Marcador de número de diapositiva 3"/>
          <p:cNvSpPr>
            <a:spLocks noGrp="1"/>
          </p:cNvSpPr>
          <p:nvPr>
            <p:ph type="sldNum" sz="quarter" idx="5"/>
          </p:nvPr>
        </p:nvSpPr>
        <p:spPr/>
        <p:txBody>
          <a:bodyPr/>
          <a:lstStyle/>
          <a:p>
            <a:fld id="{B69821D6-4C24-43F9-A142-C7FEE5E62487}" type="slidenum">
              <a:rPr lang="es-CO" smtClean="0"/>
              <a:t>19</a:t>
            </a:fld>
            <a:endParaRPr lang="es-CO"/>
          </a:p>
        </p:txBody>
      </p:sp>
    </p:spTree>
    <p:extLst>
      <p:ext uri="{BB962C8B-B14F-4D97-AF65-F5344CB8AC3E}">
        <p14:creationId xmlns:p14="http://schemas.microsoft.com/office/powerpoint/2010/main" val="293089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https://www.figma.com/file/eOZGyDmGhmjGDWeoeUwW9H/Juego-Ahorcado?node-id=0%3A1</a:t>
            </a:r>
          </a:p>
        </p:txBody>
      </p:sp>
      <p:sp>
        <p:nvSpPr>
          <p:cNvPr id="4" name="Marcador de número de diapositiva 3"/>
          <p:cNvSpPr>
            <a:spLocks noGrp="1"/>
          </p:cNvSpPr>
          <p:nvPr>
            <p:ph type="sldNum" sz="quarter" idx="5"/>
          </p:nvPr>
        </p:nvSpPr>
        <p:spPr/>
        <p:txBody>
          <a:bodyPr/>
          <a:lstStyle/>
          <a:p>
            <a:fld id="{B69821D6-4C24-43F9-A142-C7FEE5E62487}" type="slidenum">
              <a:rPr lang="es-CO" smtClean="0"/>
              <a:t>30</a:t>
            </a:fld>
            <a:endParaRPr lang="es-CO"/>
          </a:p>
        </p:txBody>
      </p:sp>
    </p:spTree>
    <p:extLst>
      <p:ext uri="{BB962C8B-B14F-4D97-AF65-F5344CB8AC3E}">
        <p14:creationId xmlns:p14="http://schemas.microsoft.com/office/powerpoint/2010/main" val="4052037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41</a:t>
            </a:fld>
            <a:endParaRPr lang="es-CO"/>
          </a:p>
        </p:txBody>
      </p:sp>
    </p:spTree>
    <p:extLst>
      <p:ext uri="{BB962C8B-B14F-4D97-AF65-F5344CB8AC3E}">
        <p14:creationId xmlns:p14="http://schemas.microsoft.com/office/powerpoint/2010/main" val="60947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42</a:t>
            </a:fld>
            <a:endParaRPr lang="es-CO"/>
          </a:p>
        </p:txBody>
      </p:sp>
    </p:spTree>
    <p:extLst>
      <p:ext uri="{BB962C8B-B14F-4D97-AF65-F5344CB8AC3E}">
        <p14:creationId xmlns:p14="http://schemas.microsoft.com/office/powerpoint/2010/main" val="233003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comida se diseña en rojo</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43</a:t>
            </a:fld>
            <a:endParaRPr lang="es-CO"/>
          </a:p>
        </p:txBody>
      </p:sp>
    </p:spTree>
    <p:extLst>
      <p:ext uri="{BB962C8B-B14F-4D97-AF65-F5344CB8AC3E}">
        <p14:creationId xmlns:p14="http://schemas.microsoft.com/office/powerpoint/2010/main" val="147272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login</a:t>
            </a:r>
            <a:r>
              <a:rPr lang="es-ES" dirty="0"/>
              <a:t> y el registro son pasos que se pueden omitir. </a:t>
            </a:r>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70</a:t>
            </a:fld>
            <a:endParaRPr lang="es-CO"/>
          </a:p>
        </p:txBody>
      </p:sp>
    </p:spTree>
    <p:extLst>
      <p:ext uri="{BB962C8B-B14F-4D97-AF65-F5344CB8AC3E}">
        <p14:creationId xmlns:p14="http://schemas.microsoft.com/office/powerpoint/2010/main" val="1844823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20/02/2021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02743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20/02/2021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09170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20/02/2021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7304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20/02/2021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68918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B4739B-E145-44B8-8DEB-E5CF390E747F}" type="datetimeFigureOut">
              <a:rPr lang="es-CO" smtClean="0"/>
              <a:t>20/02/2021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96247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B4739B-E145-44B8-8DEB-E5CF390E747F}" type="datetimeFigureOut">
              <a:rPr lang="es-CO" smtClean="0"/>
              <a:t>20/02/2021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9438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B4739B-E145-44B8-8DEB-E5CF390E747F}" type="datetimeFigureOut">
              <a:rPr lang="es-CO" smtClean="0"/>
              <a:t>20/02/2021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7673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B4739B-E145-44B8-8DEB-E5CF390E747F}" type="datetimeFigureOut">
              <a:rPr lang="es-CO" smtClean="0"/>
              <a:t>20/02/2021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77704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4739B-E145-44B8-8DEB-E5CF390E747F}" type="datetimeFigureOut">
              <a:rPr lang="es-CO" smtClean="0"/>
              <a:t>20/02/2021</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38385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20/02/2021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99295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20/02/2021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994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4739B-E145-44B8-8DEB-E5CF390E747F}" type="datetimeFigureOut">
              <a:rPr lang="es-CO" smtClean="0"/>
              <a:t>20/02/2021</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6DDEC-49B0-47D3-A559-994B9C7C1EF2}" type="slidenum">
              <a:rPr lang="es-CO" smtClean="0"/>
              <a:t>‹Nº›</a:t>
            </a:fld>
            <a:endParaRPr lang="es-CO"/>
          </a:p>
        </p:txBody>
      </p:sp>
    </p:spTree>
    <p:extLst>
      <p:ext uri="{BB962C8B-B14F-4D97-AF65-F5344CB8AC3E}">
        <p14:creationId xmlns:p14="http://schemas.microsoft.com/office/powerpoint/2010/main" val="428895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8.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4.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25.png"/><Relationship Id="rId2" Type="http://schemas.openxmlformats.org/officeDocument/2006/relationships/hyperlink" Target="https://www.youtube.com/watch?v=WPc-VEqBPHI"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9.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ted.com/talks/andrew_stanton_the_clues_to_a_great_story"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9.jpg"/><Relationship Id="rId3" Type="http://schemas.openxmlformats.org/officeDocument/2006/relationships/image" Target="../media/image43.png"/><Relationship Id="rId7" Type="http://schemas.openxmlformats.org/officeDocument/2006/relationships/image" Target="../media/image45.jpg"/><Relationship Id="rId12"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7.jpg"/><Relationship Id="rId5" Type="http://schemas.openxmlformats.org/officeDocument/2006/relationships/hyperlink" Target="https://www.figma.com/file/eOZGyDmGhmjGDWeoeUwW9H/Juego-Ahorcado?node-id=0%3A1" TargetMode="External"/><Relationship Id="rId10" Type="http://schemas.openxmlformats.org/officeDocument/2006/relationships/image" Target="../media/image46.jpg"/><Relationship Id="rId4" Type="http://schemas.microsoft.com/office/2007/relationships/hdphoto" Target="../media/hdphoto3.wdp"/><Relationship Id="rId9"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7.png"/><Relationship Id="rId7" Type="http://schemas.openxmlformats.org/officeDocument/2006/relationships/hyperlink" Target="https://www.youtube.com/watch?v=6K8Rq7zstf4" TargetMode="External"/><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9.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7.png"/><Relationship Id="rId7" Type="http://schemas.openxmlformats.org/officeDocument/2006/relationships/image" Target="../media/image72.jpg"/><Relationship Id="rId2"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71.gif"/><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jpg"/><Relationship Id="rId4" Type="http://schemas.openxmlformats.org/officeDocument/2006/relationships/image" Target="../media/image74.jp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2.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1.gif"/><Relationship Id="rId5" Type="http://schemas.openxmlformats.org/officeDocument/2006/relationships/image" Target="../media/image8.png"/><Relationship Id="rId4" Type="http://schemas.openxmlformats.org/officeDocument/2006/relationships/image" Target="../media/image80.gif"/></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0.gif"/><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2.gif"/></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6.jpg"/><Relationship Id="rId5" Type="http://schemas.openxmlformats.org/officeDocument/2006/relationships/image" Target="../media/image8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2.wdp"/><Relationship Id="rId3" Type="http://schemas.microsoft.com/office/2007/relationships/hdphoto" Target="../media/hdphoto8.wdp"/><Relationship Id="rId7" Type="http://schemas.microsoft.com/office/2007/relationships/hdphoto" Target="../media/hdphoto10.wdp"/><Relationship Id="rId12"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png"/><Relationship Id="rId11" Type="http://schemas.microsoft.com/office/2007/relationships/hdphoto" Target="../media/hdphoto11.wdp"/><Relationship Id="rId5" Type="http://schemas.microsoft.com/office/2007/relationships/hdphoto" Target="../media/hdphoto9.wdp"/><Relationship Id="rId10" Type="http://schemas.openxmlformats.org/officeDocument/2006/relationships/image" Target="../media/image91.png"/><Relationship Id="rId4" Type="http://schemas.openxmlformats.org/officeDocument/2006/relationships/image" Target="../media/image89.png"/><Relationship Id="rId9"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7.jpg"/><Relationship Id="rId4" Type="http://schemas.openxmlformats.org/officeDocument/2006/relationships/image" Target="../media/image96.jpg"/></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8.jpg"/><Relationship Id="rId1" Type="http://schemas.openxmlformats.org/officeDocument/2006/relationships/slideLayout" Target="../slideLayouts/slideLayout2.xml"/><Relationship Id="rId5" Type="http://schemas.openxmlformats.org/officeDocument/2006/relationships/image" Target="../media/image99.gi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bit.ly/cityui"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8" Type="http://schemas.openxmlformats.org/officeDocument/2006/relationships/hyperlink" Target="http://www.xacarana.com/"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03.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A8F6796-6605-431D-80EB-EC551D93EA24}"/>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6" name="Imagen 5">
            <a:extLst>
              <a:ext uri="{FF2B5EF4-FFF2-40B4-BE49-F238E27FC236}">
                <a16:creationId xmlns:a16="http://schemas.microsoft.com/office/drawing/2014/main" id="{AE79BBA0-1826-4073-A454-0B7ED66E0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534" y="0"/>
            <a:ext cx="2854411" cy="2546135"/>
          </a:xfrm>
          <a:prstGeom prst="rect">
            <a:avLst/>
          </a:prstGeom>
        </p:spPr>
      </p:pic>
      <p:sp>
        <p:nvSpPr>
          <p:cNvPr id="2" name="Título 1">
            <a:extLst>
              <a:ext uri="{FF2B5EF4-FFF2-40B4-BE49-F238E27FC236}">
                <a16:creationId xmlns:a16="http://schemas.microsoft.com/office/drawing/2014/main" id="{A3972DA9-BF2D-48E9-BBD7-4D1E3AB587B1}"/>
              </a:ext>
            </a:extLst>
          </p:cNvPr>
          <p:cNvSpPr>
            <a:spLocks noGrp="1"/>
          </p:cNvSpPr>
          <p:nvPr>
            <p:ph type="ctrTitle"/>
          </p:nvPr>
        </p:nvSpPr>
        <p:spPr>
          <a:xfrm>
            <a:off x="942109" y="3997841"/>
            <a:ext cx="5153891" cy="1711581"/>
          </a:xfrm>
        </p:spPr>
        <p:txBody>
          <a:bodyPr>
            <a:normAutofit/>
          </a:bodyPr>
          <a:lstStyle/>
          <a:p>
            <a:pPr algn="l"/>
            <a:r>
              <a:rPr lang="es-ES" dirty="0">
                <a:solidFill>
                  <a:schemeClr val="bg1"/>
                </a:solidFill>
              </a:rPr>
              <a:t>Interfaz </a:t>
            </a:r>
            <a:r>
              <a:rPr lang="es-CO" dirty="0">
                <a:solidFill>
                  <a:schemeClr val="bg1"/>
                </a:solidFill>
              </a:rPr>
              <a:t>Usuario</a:t>
            </a:r>
            <a:endParaRPr lang="es-CO" b="1" dirty="0">
              <a:solidFill>
                <a:srgbClr val="003903"/>
              </a:solidFill>
              <a:latin typeface="VAG Rounded Std Light" panose="020F0502020204020204" pitchFamily="34" charset="0"/>
            </a:endParaRPr>
          </a:p>
        </p:txBody>
      </p:sp>
      <p:pic>
        <p:nvPicPr>
          <p:cNvPr id="9" name="Imagen 8">
            <a:extLst>
              <a:ext uri="{FF2B5EF4-FFF2-40B4-BE49-F238E27FC236}">
                <a16:creationId xmlns:a16="http://schemas.microsoft.com/office/drawing/2014/main" id="{8DE66D46-E59D-4436-8DB0-69E35AF1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519" y="264812"/>
            <a:ext cx="5483186" cy="5444611"/>
          </a:xfrm>
          <a:prstGeom prst="rect">
            <a:avLst/>
          </a:prstGeom>
        </p:spPr>
      </p:pic>
      <p:pic>
        <p:nvPicPr>
          <p:cNvPr id="11" name="Imagen 10">
            <a:extLst>
              <a:ext uri="{FF2B5EF4-FFF2-40B4-BE49-F238E27FC236}">
                <a16:creationId xmlns:a16="http://schemas.microsoft.com/office/drawing/2014/main" id="{5CD1DDF6-CA89-4F72-8934-6EBC7C22E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736" y="5583381"/>
            <a:ext cx="2189086" cy="1009807"/>
          </a:xfrm>
          <a:prstGeom prst="rect">
            <a:avLst/>
          </a:prstGeom>
        </p:spPr>
      </p:pic>
      <p:pic>
        <p:nvPicPr>
          <p:cNvPr id="4" name="Imagen 3">
            <a:extLst>
              <a:ext uri="{FF2B5EF4-FFF2-40B4-BE49-F238E27FC236}">
                <a16:creationId xmlns:a16="http://schemas.microsoft.com/office/drawing/2014/main" id="{015920B7-2F1D-41EC-BD64-F5A4FCFFA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72" y="407560"/>
            <a:ext cx="1704975" cy="1285875"/>
          </a:xfrm>
          <a:prstGeom prst="rect">
            <a:avLst/>
          </a:prstGeom>
        </p:spPr>
      </p:pic>
      <p:sp>
        <p:nvSpPr>
          <p:cNvPr id="10" name="Título 1">
            <a:extLst>
              <a:ext uri="{FF2B5EF4-FFF2-40B4-BE49-F238E27FC236}">
                <a16:creationId xmlns:a16="http://schemas.microsoft.com/office/drawing/2014/main" id="{7232C8CE-17E5-45F7-9BA0-73F2985E306E}"/>
              </a:ext>
            </a:extLst>
          </p:cNvPr>
          <p:cNvSpPr txBox="1">
            <a:spLocks/>
          </p:cNvSpPr>
          <p:nvPr/>
        </p:nvSpPr>
        <p:spPr>
          <a:xfrm>
            <a:off x="808415" y="2307495"/>
            <a:ext cx="4485809" cy="25461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20000" b="1" dirty="0">
                <a:solidFill>
                  <a:schemeClr val="bg1"/>
                </a:solidFill>
                <a:latin typeface="VAG Rounded Std Light" panose="020F0502020204020204" pitchFamily="34" charset="0"/>
              </a:rPr>
              <a:t>UI</a:t>
            </a:r>
            <a:endParaRPr lang="es-CO" sz="20000" b="1" dirty="0">
              <a:solidFill>
                <a:schemeClr val="bg1"/>
              </a:solidFill>
              <a:latin typeface="VAG Rounded Std Light" panose="020F0502020204020204" pitchFamily="34" charset="0"/>
            </a:endParaRPr>
          </a:p>
        </p:txBody>
      </p:sp>
    </p:spTree>
    <p:extLst>
      <p:ext uri="{BB962C8B-B14F-4D97-AF65-F5344CB8AC3E}">
        <p14:creationId xmlns:p14="http://schemas.microsoft.com/office/powerpoint/2010/main" val="405600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Diseñador vs Cliente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magen que contiene Interfaz de usuario gráfica&#10;&#10;Descripción generada automáticamente">
            <a:extLst>
              <a:ext uri="{FF2B5EF4-FFF2-40B4-BE49-F238E27FC236}">
                <a16:creationId xmlns:a16="http://schemas.microsoft.com/office/drawing/2014/main" id="{7C6C1B03-3E7C-4645-92C5-6B855C37A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802" y="1600644"/>
            <a:ext cx="4762500" cy="35718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nterfaz de usuario gráfica, Texto&#10;&#10;Descripción generada automáticamente">
            <a:extLst>
              <a:ext uri="{FF2B5EF4-FFF2-40B4-BE49-F238E27FC236}">
                <a16:creationId xmlns:a16="http://schemas.microsoft.com/office/drawing/2014/main" id="{D9D22C59-59A9-46BB-A0FD-A07BC6B3E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7838" y="1626780"/>
            <a:ext cx="4762500" cy="3571875"/>
          </a:xfrm>
          <a:prstGeom prst="rect">
            <a:avLst/>
          </a:prstGeom>
        </p:spPr>
      </p:pic>
    </p:spTree>
    <p:extLst>
      <p:ext uri="{BB962C8B-B14F-4D97-AF65-F5344CB8AC3E}">
        <p14:creationId xmlns:p14="http://schemas.microsoft.com/office/powerpoint/2010/main" val="4091619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UI es comunicación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4" y="1314450"/>
            <a:ext cx="8550274" cy="923330"/>
          </a:xfrm>
          <a:prstGeom prst="rect">
            <a:avLst/>
          </a:prstGeom>
        </p:spPr>
        <p:txBody>
          <a:bodyPr wrap="square">
            <a:spAutoFit/>
          </a:bodyPr>
          <a:lstStyle/>
          <a:p>
            <a:r>
              <a:rPr lang="es-MX" dirty="0"/>
              <a:t>A nivel de wireframe, cada elemento de diseño visual debe estar justificado por lo que comunica. Si un elemento de la interfaz de usuario no comunica algo, debe ser removido. Si la comunicación es pobre debe ser rediseñado.</a:t>
            </a:r>
          </a:p>
        </p:txBody>
      </p:sp>
      <p:graphicFrame>
        <p:nvGraphicFramePr>
          <p:cNvPr id="4" name="Tabla 4">
            <a:extLst>
              <a:ext uri="{FF2B5EF4-FFF2-40B4-BE49-F238E27FC236}">
                <a16:creationId xmlns:a16="http://schemas.microsoft.com/office/drawing/2014/main" id="{94BC3CFC-BF5E-4574-AA16-C6C2EFB564DA}"/>
              </a:ext>
            </a:extLst>
          </p:cNvPr>
          <p:cNvGraphicFramePr>
            <a:graphicFrameLocks noGrp="1"/>
          </p:cNvGraphicFramePr>
          <p:nvPr>
            <p:extLst>
              <p:ext uri="{D42A27DB-BD31-4B8C-83A1-F6EECF244321}">
                <p14:modId xmlns:p14="http://schemas.microsoft.com/office/powerpoint/2010/main" val="3039129672"/>
              </p:ext>
            </p:extLst>
          </p:nvPr>
        </p:nvGraphicFramePr>
        <p:xfrm>
          <a:off x="2179637" y="2897942"/>
          <a:ext cx="8128000" cy="1483360"/>
        </p:xfrm>
        <a:graphic>
          <a:graphicData uri="http://schemas.openxmlformats.org/drawingml/2006/table">
            <a:tbl>
              <a:tblPr firstRow="1" bandRow="1">
                <a:tableStyleId>{16D9F66E-5EB9-4882-86FB-DCBF35E3C3E4}</a:tableStyleId>
              </a:tblPr>
              <a:tblGrid>
                <a:gridCol w="4064000">
                  <a:extLst>
                    <a:ext uri="{9D8B030D-6E8A-4147-A177-3AD203B41FA5}">
                      <a16:colId xmlns:a16="http://schemas.microsoft.com/office/drawing/2014/main" val="4007476856"/>
                    </a:ext>
                  </a:extLst>
                </a:gridCol>
                <a:gridCol w="4064000">
                  <a:extLst>
                    <a:ext uri="{9D8B030D-6E8A-4147-A177-3AD203B41FA5}">
                      <a16:colId xmlns:a16="http://schemas.microsoft.com/office/drawing/2014/main" val="3619212910"/>
                    </a:ext>
                  </a:extLst>
                </a:gridCol>
              </a:tblGrid>
              <a:tr h="370840">
                <a:tc>
                  <a:txBody>
                    <a:bodyPr/>
                    <a:lstStyle/>
                    <a:p>
                      <a:pPr algn="ctr"/>
                      <a:r>
                        <a:rPr lang="es-ES" b="0" dirty="0"/>
                        <a:t>Subjetivo</a:t>
                      </a:r>
                      <a:endParaRPr lang="es-CO" b="0" dirty="0"/>
                    </a:p>
                  </a:txBody>
                  <a:tcPr/>
                </a:tc>
                <a:tc>
                  <a:txBody>
                    <a:bodyPr/>
                    <a:lstStyle/>
                    <a:p>
                      <a:pPr algn="ctr"/>
                      <a:r>
                        <a:rPr lang="es-ES" b="0" dirty="0"/>
                        <a:t>Objetivo</a:t>
                      </a:r>
                      <a:endParaRPr lang="es-CO" b="0" dirty="0"/>
                    </a:p>
                  </a:txBody>
                  <a:tcPr/>
                </a:tc>
                <a:extLst>
                  <a:ext uri="{0D108BD9-81ED-4DB2-BD59-A6C34878D82A}">
                    <a16:rowId xmlns:a16="http://schemas.microsoft.com/office/drawing/2014/main" val="2272409748"/>
                  </a:ext>
                </a:extLst>
              </a:tr>
              <a:tr h="370840">
                <a:tc>
                  <a:txBody>
                    <a:bodyPr/>
                    <a:lstStyle/>
                    <a:p>
                      <a:pPr algn="ctr"/>
                      <a:r>
                        <a:rPr lang="es-ES" dirty="0"/>
                        <a:t>Emocional</a:t>
                      </a:r>
                      <a:endParaRPr lang="es-CO" dirty="0"/>
                    </a:p>
                  </a:txBody>
                  <a:tcPr/>
                </a:tc>
                <a:tc>
                  <a:txBody>
                    <a:bodyPr/>
                    <a:lstStyle/>
                    <a:p>
                      <a:pPr algn="ctr"/>
                      <a:r>
                        <a:rPr lang="es-ES" dirty="0"/>
                        <a:t>Racional</a:t>
                      </a:r>
                      <a:endParaRPr lang="es-CO" dirty="0"/>
                    </a:p>
                  </a:txBody>
                  <a:tcPr/>
                </a:tc>
                <a:extLst>
                  <a:ext uri="{0D108BD9-81ED-4DB2-BD59-A6C34878D82A}">
                    <a16:rowId xmlns:a16="http://schemas.microsoft.com/office/drawing/2014/main" val="1925417890"/>
                  </a:ext>
                </a:extLst>
              </a:tr>
              <a:tr h="370840">
                <a:tc>
                  <a:txBody>
                    <a:bodyPr/>
                    <a:lstStyle/>
                    <a:p>
                      <a:pPr algn="ctr"/>
                      <a:r>
                        <a:rPr lang="es-ES" dirty="0"/>
                        <a:t>Arbitrario</a:t>
                      </a:r>
                      <a:endParaRPr lang="es-CO" dirty="0"/>
                    </a:p>
                  </a:txBody>
                  <a:tcPr/>
                </a:tc>
                <a:tc>
                  <a:txBody>
                    <a:bodyPr/>
                    <a:lstStyle/>
                    <a:p>
                      <a:pPr algn="ctr"/>
                      <a:r>
                        <a:rPr lang="es-ES" dirty="0"/>
                        <a:t>Coordinado</a:t>
                      </a:r>
                      <a:endParaRPr lang="es-CO" dirty="0"/>
                    </a:p>
                  </a:txBody>
                  <a:tcPr/>
                </a:tc>
                <a:extLst>
                  <a:ext uri="{0D108BD9-81ED-4DB2-BD59-A6C34878D82A}">
                    <a16:rowId xmlns:a16="http://schemas.microsoft.com/office/drawing/2014/main" val="3971475119"/>
                  </a:ext>
                </a:extLst>
              </a:tr>
              <a:tr h="370840">
                <a:tc>
                  <a:txBody>
                    <a:bodyPr/>
                    <a:lstStyle/>
                    <a:p>
                      <a:pPr algn="ctr"/>
                      <a:r>
                        <a:rPr lang="es-ES" dirty="0"/>
                        <a:t>Estético</a:t>
                      </a:r>
                      <a:endParaRPr lang="es-CO" dirty="0"/>
                    </a:p>
                  </a:txBody>
                  <a:tcPr/>
                </a:tc>
                <a:tc>
                  <a:txBody>
                    <a:bodyPr/>
                    <a:lstStyle/>
                    <a:p>
                      <a:pPr algn="ctr"/>
                      <a:r>
                        <a:rPr lang="es-ES" dirty="0"/>
                        <a:t>Basado en reglas</a:t>
                      </a:r>
                      <a:endParaRPr lang="es-CO" dirty="0"/>
                    </a:p>
                  </a:txBody>
                  <a:tcPr/>
                </a:tc>
                <a:extLst>
                  <a:ext uri="{0D108BD9-81ED-4DB2-BD59-A6C34878D82A}">
                    <a16:rowId xmlns:a16="http://schemas.microsoft.com/office/drawing/2014/main" val="3533275985"/>
                  </a:ext>
                </a:extLst>
              </a:tr>
            </a:tbl>
          </a:graphicData>
        </a:graphic>
      </p:graphicFrame>
      <p:cxnSp>
        <p:nvCxnSpPr>
          <p:cNvPr id="6" name="Conector recto de flecha 5">
            <a:extLst>
              <a:ext uri="{FF2B5EF4-FFF2-40B4-BE49-F238E27FC236}">
                <a16:creationId xmlns:a16="http://schemas.microsoft.com/office/drawing/2014/main" id="{4FBACBE1-7013-4206-AF22-DAEA2CB4EE14}"/>
              </a:ext>
            </a:extLst>
          </p:cNvPr>
          <p:cNvCxnSpPr/>
          <p:nvPr/>
        </p:nvCxnSpPr>
        <p:spPr>
          <a:xfrm>
            <a:off x="5061098" y="3094068"/>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Conector recto de flecha 13">
            <a:extLst>
              <a:ext uri="{FF2B5EF4-FFF2-40B4-BE49-F238E27FC236}">
                <a16:creationId xmlns:a16="http://schemas.microsoft.com/office/drawing/2014/main" id="{DE9D9CD6-9D4E-49E0-9B36-4CB0C139FE60}"/>
              </a:ext>
            </a:extLst>
          </p:cNvPr>
          <p:cNvCxnSpPr/>
          <p:nvPr/>
        </p:nvCxnSpPr>
        <p:spPr>
          <a:xfrm>
            <a:off x="5061098" y="3448487"/>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a:extLst>
              <a:ext uri="{FF2B5EF4-FFF2-40B4-BE49-F238E27FC236}">
                <a16:creationId xmlns:a16="http://schemas.microsoft.com/office/drawing/2014/main" id="{441C6B59-D9AD-48B2-98CB-89C4C2ABB6AA}"/>
              </a:ext>
            </a:extLst>
          </p:cNvPr>
          <p:cNvCxnSpPr/>
          <p:nvPr/>
        </p:nvCxnSpPr>
        <p:spPr>
          <a:xfrm>
            <a:off x="5061098" y="3834803"/>
            <a:ext cx="241359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BB706D37-395C-4C9E-A8A5-8F252BB34BF0}"/>
              </a:ext>
            </a:extLst>
          </p:cNvPr>
          <p:cNvCxnSpPr>
            <a:cxnSpLocks/>
          </p:cNvCxnSpPr>
          <p:nvPr/>
        </p:nvCxnSpPr>
        <p:spPr>
          <a:xfrm>
            <a:off x="5064642" y="4189221"/>
            <a:ext cx="2083981"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 name="CuadroTexto 1">
            <a:extLst>
              <a:ext uri="{FF2B5EF4-FFF2-40B4-BE49-F238E27FC236}">
                <a16:creationId xmlns:a16="http://schemas.microsoft.com/office/drawing/2014/main" id="{270C6520-3E5D-4B1B-8662-04919352823A}"/>
              </a:ext>
            </a:extLst>
          </p:cNvPr>
          <p:cNvSpPr txBox="1"/>
          <p:nvPr/>
        </p:nvSpPr>
        <p:spPr>
          <a:xfrm>
            <a:off x="3955311" y="2440882"/>
            <a:ext cx="598625" cy="369332"/>
          </a:xfrm>
          <a:prstGeom prst="rect">
            <a:avLst/>
          </a:prstGeom>
          <a:noFill/>
        </p:spPr>
        <p:txBody>
          <a:bodyPr wrap="none" rtlCol="0">
            <a:spAutoFit/>
          </a:bodyPr>
          <a:lstStyle/>
          <a:p>
            <a:r>
              <a:rPr lang="es-ES" b="1" dirty="0">
                <a:solidFill>
                  <a:srgbClr val="F64100"/>
                </a:solidFill>
              </a:rPr>
              <a:t>Arte</a:t>
            </a:r>
            <a:endParaRPr lang="es-CO" b="1" dirty="0">
              <a:solidFill>
                <a:srgbClr val="F64100"/>
              </a:solidFill>
            </a:endParaRPr>
          </a:p>
        </p:txBody>
      </p:sp>
      <p:sp>
        <p:nvSpPr>
          <p:cNvPr id="16" name="CuadroTexto 15">
            <a:extLst>
              <a:ext uri="{FF2B5EF4-FFF2-40B4-BE49-F238E27FC236}">
                <a16:creationId xmlns:a16="http://schemas.microsoft.com/office/drawing/2014/main" id="{18FB7AEE-422B-482A-8405-1202E965097B}"/>
              </a:ext>
            </a:extLst>
          </p:cNvPr>
          <p:cNvSpPr txBox="1"/>
          <p:nvPr/>
        </p:nvSpPr>
        <p:spPr>
          <a:xfrm>
            <a:off x="7882269" y="2435201"/>
            <a:ext cx="840295" cy="369332"/>
          </a:xfrm>
          <a:prstGeom prst="rect">
            <a:avLst/>
          </a:prstGeom>
          <a:noFill/>
        </p:spPr>
        <p:txBody>
          <a:bodyPr wrap="none" rtlCol="0">
            <a:spAutoFit/>
          </a:bodyPr>
          <a:lstStyle/>
          <a:p>
            <a:r>
              <a:rPr lang="es-ES" b="1" dirty="0">
                <a:solidFill>
                  <a:srgbClr val="F64100"/>
                </a:solidFill>
              </a:rPr>
              <a:t>Diseño</a:t>
            </a:r>
            <a:endParaRPr lang="es-CO" b="1" dirty="0">
              <a:solidFill>
                <a:srgbClr val="F64100"/>
              </a:solidFill>
            </a:endParaRPr>
          </a:p>
        </p:txBody>
      </p:sp>
    </p:spTree>
    <p:extLst>
      <p:ext uri="{BB962C8B-B14F-4D97-AF65-F5344CB8AC3E}">
        <p14:creationId xmlns:p14="http://schemas.microsoft.com/office/powerpoint/2010/main" val="13544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8054609" cy="709388"/>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Interfaz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Interfaz de usuario gráfica, Aplicación, Sitio web&#10;&#10;Descripción generada automáticamente">
            <a:extLst>
              <a:ext uri="{FF2B5EF4-FFF2-40B4-BE49-F238E27FC236}">
                <a16:creationId xmlns:a16="http://schemas.microsoft.com/office/drawing/2014/main" id="{43EBB673-D1ED-452C-8AF1-AB20CE862B54}"/>
              </a:ext>
            </a:extLst>
          </p:cNvPr>
          <p:cNvPicPr>
            <a:picLocks noChangeAspect="1"/>
          </p:cNvPicPr>
          <p:nvPr/>
        </p:nvPicPr>
        <p:blipFill rotWithShape="1">
          <a:blip r:embed="rId4">
            <a:extLst>
              <a:ext uri="{28A0092B-C50C-407E-A947-70E740481C1C}">
                <a14:useLocalDpi xmlns:a14="http://schemas.microsoft.com/office/drawing/2010/main" val="0"/>
              </a:ext>
            </a:extLst>
          </a:blip>
          <a:srcRect l="10749" r="8241"/>
          <a:stretch/>
        </p:blipFill>
        <p:spPr>
          <a:xfrm>
            <a:off x="866107" y="1521629"/>
            <a:ext cx="4922874" cy="3419475"/>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2" name="Imagen 11" descr="Una captura de pantalla de un celular&#10;&#10;Descripción generada automáticamente con confianza baja">
            <a:extLst>
              <a:ext uri="{FF2B5EF4-FFF2-40B4-BE49-F238E27FC236}">
                <a16:creationId xmlns:a16="http://schemas.microsoft.com/office/drawing/2014/main" id="{7EA2AAA5-681D-4DB9-9FBD-164B1E06A9F8}"/>
              </a:ext>
            </a:extLst>
          </p:cNvPr>
          <p:cNvPicPr>
            <a:picLocks noChangeAspect="1"/>
          </p:cNvPicPr>
          <p:nvPr/>
        </p:nvPicPr>
        <p:blipFill rotWithShape="1">
          <a:blip r:embed="rId6">
            <a:extLst>
              <a:ext uri="{28A0092B-C50C-407E-A947-70E740481C1C}">
                <a14:useLocalDpi xmlns:a14="http://schemas.microsoft.com/office/drawing/2010/main" val="0"/>
              </a:ext>
            </a:extLst>
          </a:blip>
          <a:srcRect l="6205" r="2712"/>
          <a:stretch/>
        </p:blipFill>
        <p:spPr>
          <a:xfrm>
            <a:off x="6096000" y="1521629"/>
            <a:ext cx="5536912" cy="3419474"/>
          </a:xfrm>
          <a:prstGeom prst="rect">
            <a:avLst/>
          </a:prstGeom>
        </p:spPr>
      </p:pic>
    </p:spTree>
    <p:extLst>
      <p:ext uri="{BB962C8B-B14F-4D97-AF65-F5344CB8AC3E}">
        <p14:creationId xmlns:p14="http://schemas.microsoft.com/office/powerpoint/2010/main" val="3960831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8660665"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a:t>
            </a:r>
            <a:r>
              <a:rPr lang="es-CO" sz="4100" b="1" dirty="0">
                <a:solidFill>
                  <a:srgbClr val="00823D"/>
                </a:solidFill>
                <a:latin typeface="VAG Rounded Std Light" panose="020F0502020204020204" pitchFamily="34" charset="0"/>
              </a:rPr>
              <a:t>imagen</a:t>
            </a:r>
            <a:r>
              <a:rPr lang="es-CO" b="1" dirty="0">
                <a:solidFill>
                  <a:srgbClr val="00823D"/>
                </a:solidFill>
                <a:latin typeface="VAG Rounded Std Light" panose="020F0502020204020204" pitchFamily="34" charset="0"/>
              </a:rPr>
              <a:t>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Logotipo, nombre de la empresa&#10;&#10;Descripción generada automáticamente">
            <a:extLst>
              <a:ext uri="{FF2B5EF4-FFF2-40B4-BE49-F238E27FC236}">
                <a16:creationId xmlns:a16="http://schemas.microsoft.com/office/drawing/2014/main" id="{6A1DC75B-44CA-488A-8CCE-17DE8E0B67BB}"/>
              </a:ext>
            </a:extLst>
          </p:cNvPr>
          <p:cNvPicPr>
            <a:picLocks noChangeAspect="1"/>
          </p:cNvPicPr>
          <p:nvPr/>
        </p:nvPicPr>
        <p:blipFill rotWithShape="1">
          <a:blip r:embed="rId4">
            <a:extLst>
              <a:ext uri="{28A0092B-C50C-407E-A947-70E740481C1C}">
                <a14:useLocalDpi xmlns:a14="http://schemas.microsoft.com/office/drawing/2010/main" val="0"/>
              </a:ext>
            </a:extLst>
          </a:blip>
          <a:srcRect l="10703" t="25657" r="7476" b="29215"/>
          <a:stretch/>
        </p:blipFill>
        <p:spPr>
          <a:xfrm>
            <a:off x="677707" y="1895235"/>
            <a:ext cx="4887509" cy="1965767"/>
          </a:xfrm>
          <a:prstGeom prst="rect">
            <a:avLst/>
          </a:prstGeom>
        </p:spPr>
      </p:pic>
      <p:pic>
        <p:nvPicPr>
          <p:cNvPr id="6" name="Imagen 5" descr="Imagen que contiene electrónica&#10;&#10;Descripción generada automáticamente">
            <a:extLst>
              <a:ext uri="{FF2B5EF4-FFF2-40B4-BE49-F238E27FC236}">
                <a16:creationId xmlns:a16="http://schemas.microsoft.com/office/drawing/2014/main" id="{85EA8295-E3F2-4B33-92B3-B7B459EF7326}"/>
              </a:ext>
            </a:extLst>
          </p:cNvPr>
          <p:cNvPicPr>
            <a:picLocks noChangeAspect="1"/>
          </p:cNvPicPr>
          <p:nvPr/>
        </p:nvPicPr>
        <p:blipFill rotWithShape="1">
          <a:blip r:embed="rId5">
            <a:extLst>
              <a:ext uri="{28A0092B-C50C-407E-A947-70E740481C1C}">
                <a14:useLocalDpi xmlns:a14="http://schemas.microsoft.com/office/drawing/2010/main" val="0"/>
              </a:ext>
            </a:extLst>
          </a:blip>
          <a:srcRect l="9900" t="22711" r="8054" b="26774"/>
          <a:stretch/>
        </p:blipFill>
        <p:spPr>
          <a:xfrm>
            <a:off x="6213660" y="1831687"/>
            <a:ext cx="4475341" cy="2009336"/>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4" name="Flecha: a la derecha 13">
            <a:extLst>
              <a:ext uri="{FF2B5EF4-FFF2-40B4-BE49-F238E27FC236}">
                <a16:creationId xmlns:a16="http://schemas.microsoft.com/office/drawing/2014/main" id="{5B2D656C-1F66-4947-9497-3B0C9F255767}"/>
              </a:ext>
            </a:extLst>
          </p:cNvPr>
          <p:cNvSpPr/>
          <p:nvPr/>
        </p:nvSpPr>
        <p:spPr>
          <a:xfrm>
            <a:off x="2647505" y="2657081"/>
            <a:ext cx="1010093" cy="415636"/>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sp>
        <p:nvSpPr>
          <p:cNvPr id="15" name="Flecha: a la derecha 14">
            <a:extLst>
              <a:ext uri="{FF2B5EF4-FFF2-40B4-BE49-F238E27FC236}">
                <a16:creationId xmlns:a16="http://schemas.microsoft.com/office/drawing/2014/main" id="{ECDDA328-63FB-4F1C-A779-9E07870D41B3}"/>
              </a:ext>
            </a:extLst>
          </p:cNvPr>
          <p:cNvSpPr/>
          <p:nvPr/>
        </p:nvSpPr>
        <p:spPr>
          <a:xfrm>
            <a:off x="7946734" y="2656570"/>
            <a:ext cx="1010093" cy="415636"/>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pic>
        <p:nvPicPr>
          <p:cNvPr id="11" name="Imagen 10">
            <a:extLst>
              <a:ext uri="{FF2B5EF4-FFF2-40B4-BE49-F238E27FC236}">
                <a16:creationId xmlns:a16="http://schemas.microsoft.com/office/drawing/2014/main" id="{862B547A-38EF-47D5-9924-7444F04E2E9F}"/>
              </a:ext>
            </a:extLst>
          </p:cNvPr>
          <p:cNvPicPr>
            <a:picLocks noChangeAspect="1"/>
          </p:cNvPicPr>
          <p:nvPr/>
        </p:nvPicPr>
        <p:blipFill rotWithShape="1">
          <a:blip r:embed="rId7"/>
          <a:srcRect l="819" t="4485" r="913"/>
          <a:stretch/>
        </p:blipFill>
        <p:spPr>
          <a:xfrm>
            <a:off x="6213660" y="4086918"/>
            <a:ext cx="5486360" cy="1153018"/>
          </a:xfrm>
          <a:prstGeom prst="rect">
            <a:avLst/>
          </a:prstGeom>
        </p:spPr>
      </p:pic>
      <p:sp>
        <p:nvSpPr>
          <p:cNvPr id="16" name="CuadroTexto 15">
            <a:extLst>
              <a:ext uri="{FF2B5EF4-FFF2-40B4-BE49-F238E27FC236}">
                <a16:creationId xmlns:a16="http://schemas.microsoft.com/office/drawing/2014/main" id="{3EF838D7-0EF1-4626-B28F-7D7016E29D89}"/>
              </a:ext>
            </a:extLst>
          </p:cNvPr>
          <p:cNvSpPr txBox="1"/>
          <p:nvPr/>
        </p:nvSpPr>
        <p:spPr>
          <a:xfrm>
            <a:off x="3512288" y="4593605"/>
            <a:ext cx="2583712" cy="584775"/>
          </a:xfrm>
          <a:prstGeom prst="rect">
            <a:avLst/>
          </a:prstGeom>
          <a:noFill/>
        </p:spPr>
        <p:txBody>
          <a:bodyPr wrap="square" rtlCol="0">
            <a:spAutoFit/>
          </a:bodyPr>
          <a:lstStyle/>
          <a:p>
            <a:pPr algn="r"/>
            <a:r>
              <a:rPr lang="es-ES" sz="1600" dirty="0">
                <a:solidFill>
                  <a:srgbClr val="F64100"/>
                </a:solidFill>
              </a:rPr>
              <a:t>Abstract – Netflix</a:t>
            </a:r>
          </a:p>
          <a:p>
            <a:pPr algn="r"/>
            <a:r>
              <a:rPr lang="es-ES" sz="1600" dirty="0">
                <a:solidFill>
                  <a:srgbClr val="F64100"/>
                </a:solidFill>
              </a:rPr>
              <a:t>Capítulo 5 – Temporada 2</a:t>
            </a:r>
            <a:endParaRPr lang="es-CO" sz="1600" dirty="0">
              <a:solidFill>
                <a:srgbClr val="F64100"/>
              </a:solidFill>
            </a:endParaRPr>
          </a:p>
        </p:txBody>
      </p:sp>
    </p:spTree>
    <p:extLst>
      <p:ext uri="{BB962C8B-B14F-4D97-AF65-F5344CB8AC3E}">
        <p14:creationId xmlns:p14="http://schemas.microsoft.com/office/powerpoint/2010/main" val="135818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312401"/>
            <a:ext cx="8969009" cy="87014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Rediseño de </a:t>
            </a:r>
            <a:r>
              <a:rPr lang="es-CO" sz="4100" b="1" dirty="0">
                <a:solidFill>
                  <a:srgbClr val="00823D"/>
                </a:solidFill>
                <a:latin typeface="VAG Rounded Std Light" panose="020F0502020204020204" pitchFamily="34" charset="0"/>
              </a:rPr>
              <a:t>producto</a:t>
            </a:r>
            <a:r>
              <a:rPr lang="es-CO" b="1" dirty="0">
                <a:solidFill>
                  <a:srgbClr val="00823D"/>
                </a:solidFill>
                <a:latin typeface="VAG Rounded Std Light" panose="020F0502020204020204" pitchFamily="34" charset="0"/>
              </a:rPr>
              <a:t> (antes/ahora)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4" name="Imagen 3" descr="Imagen que contiene ventilador, sostener, tabla, parado&#10;&#10;Descripción generada automáticamente">
            <a:extLst>
              <a:ext uri="{FF2B5EF4-FFF2-40B4-BE49-F238E27FC236}">
                <a16:creationId xmlns:a16="http://schemas.microsoft.com/office/drawing/2014/main" id="{8212F359-713F-4F9A-8592-87EF73F5F2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54" y="2374316"/>
            <a:ext cx="1730356" cy="1730356"/>
          </a:xfrm>
          <a:prstGeom prst="rect">
            <a:avLst/>
          </a:prstGeom>
        </p:spPr>
      </p:pic>
      <p:pic>
        <p:nvPicPr>
          <p:cNvPr id="8" name="Imagen 7" descr="Un horno de microondas&#10;&#10;Descripción generada automáticamente con confianza media">
            <a:extLst>
              <a:ext uri="{FF2B5EF4-FFF2-40B4-BE49-F238E27FC236}">
                <a16:creationId xmlns:a16="http://schemas.microsoft.com/office/drawing/2014/main" id="{84B5C387-0FBC-40C7-AF3E-6C4EDF9CC2F0}"/>
              </a:ext>
            </a:extLst>
          </p:cNvPr>
          <p:cNvPicPr>
            <a:picLocks noChangeAspect="1"/>
          </p:cNvPicPr>
          <p:nvPr/>
        </p:nvPicPr>
        <p:blipFill rotWithShape="1">
          <a:blip r:embed="rId6">
            <a:extLst>
              <a:ext uri="{28A0092B-C50C-407E-A947-70E740481C1C}">
                <a14:useLocalDpi xmlns:a14="http://schemas.microsoft.com/office/drawing/2010/main" val="0"/>
              </a:ext>
            </a:extLst>
          </a:blip>
          <a:srcRect t="9302" b="10388"/>
          <a:stretch/>
        </p:blipFill>
        <p:spPr>
          <a:xfrm>
            <a:off x="3000500" y="1810066"/>
            <a:ext cx="3020753" cy="2425970"/>
          </a:xfrm>
          <a:prstGeom prst="rect">
            <a:avLst/>
          </a:prstGeom>
        </p:spPr>
      </p:pic>
      <p:sp>
        <p:nvSpPr>
          <p:cNvPr id="11" name="Flecha: a la derecha 10">
            <a:extLst>
              <a:ext uri="{FF2B5EF4-FFF2-40B4-BE49-F238E27FC236}">
                <a16:creationId xmlns:a16="http://schemas.microsoft.com/office/drawing/2014/main" id="{02147D33-352B-49E7-AA6E-3B78636A0D31}"/>
              </a:ext>
            </a:extLst>
          </p:cNvPr>
          <p:cNvSpPr/>
          <p:nvPr/>
        </p:nvSpPr>
        <p:spPr>
          <a:xfrm>
            <a:off x="2158408" y="3200400"/>
            <a:ext cx="1010093" cy="457200"/>
          </a:xfrm>
          <a:prstGeom prst="rightArrow">
            <a:avLst/>
          </a:prstGeom>
          <a:solidFill>
            <a:schemeClr val="accent2"/>
          </a:solidFill>
          <a:ln>
            <a:solidFill>
              <a:srgbClr val="F64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a:ln w="22225">
                <a:solidFill>
                  <a:schemeClr val="accent2"/>
                </a:solidFill>
                <a:prstDash val="solid"/>
              </a:ln>
              <a:solidFill>
                <a:schemeClr val="accent2">
                  <a:lumMod val="40000"/>
                  <a:lumOff val="60000"/>
                </a:schemeClr>
              </a:solidFill>
            </a:endParaRPr>
          </a:p>
        </p:txBody>
      </p:sp>
      <p:pic>
        <p:nvPicPr>
          <p:cNvPr id="14" name="Imagen 13" descr="Un coche deportivo de color rojo&#10;&#10;Descripción generada automáticamente">
            <a:extLst>
              <a:ext uri="{FF2B5EF4-FFF2-40B4-BE49-F238E27FC236}">
                <a16:creationId xmlns:a16="http://schemas.microsoft.com/office/drawing/2014/main" id="{B8389280-95A3-4BB5-8CD6-26E1F75C8A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6394" y="1587133"/>
            <a:ext cx="4832006" cy="3226533"/>
          </a:xfrm>
          <a:prstGeom prst="rect">
            <a:avLst/>
          </a:prstGeom>
        </p:spPr>
      </p:pic>
      <p:sp>
        <p:nvSpPr>
          <p:cNvPr id="15" name="CuadroTexto 14">
            <a:extLst>
              <a:ext uri="{FF2B5EF4-FFF2-40B4-BE49-F238E27FC236}">
                <a16:creationId xmlns:a16="http://schemas.microsoft.com/office/drawing/2014/main" id="{86C1459A-2E9A-401A-B190-8572DFA967DB}"/>
              </a:ext>
            </a:extLst>
          </p:cNvPr>
          <p:cNvSpPr txBox="1"/>
          <p:nvPr/>
        </p:nvSpPr>
        <p:spPr>
          <a:xfrm>
            <a:off x="7559749" y="1883691"/>
            <a:ext cx="829339" cy="369332"/>
          </a:xfrm>
          <a:prstGeom prst="rect">
            <a:avLst/>
          </a:prstGeom>
          <a:noFill/>
        </p:spPr>
        <p:txBody>
          <a:bodyPr wrap="square" rtlCol="0">
            <a:spAutoFit/>
          </a:bodyPr>
          <a:lstStyle/>
          <a:p>
            <a:r>
              <a:rPr lang="es-ES" dirty="0">
                <a:solidFill>
                  <a:srgbClr val="F64100"/>
                </a:solidFill>
              </a:rPr>
              <a:t>Antes</a:t>
            </a:r>
            <a:endParaRPr lang="es-CO" dirty="0">
              <a:solidFill>
                <a:srgbClr val="F64100"/>
              </a:solidFill>
            </a:endParaRPr>
          </a:p>
        </p:txBody>
      </p:sp>
      <p:sp>
        <p:nvSpPr>
          <p:cNvPr id="16" name="CuadroTexto 15">
            <a:extLst>
              <a:ext uri="{FF2B5EF4-FFF2-40B4-BE49-F238E27FC236}">
                <a16:creationId xmlns:a16="http://schemas.microsoft.com/office/drawing/2014/main" id="{82FFB059-0E55-45CC-B5C6-7FE6D0727008}"/>
              </a:ext>
            </a:extLst>
          </p:cNvPr>
          <p:cNvSpPr txBox="1"/>
          <p:nvPr/>
        </p:nvSpPr>
        <p:spPr>
          <a:xfrm>
            <a:off x="9722255" y="1883691"/>
            <a:ext cx="829339" cy="369332"/>
          </a:xfrm>
          <a:prstGeom prst="rect">
            <a:avLst/>
          </a:prstGeom>
          <a:noFill/>
        </p:spPr>
        <p:txBody>
          <a:bodyPr wrap="square" rtlCol="0">
            <a:spAutoFit/>
          </a:bodyPr>
          <a:lstStyle/>
          <a:p>
            <a:r>
              <a:rPr lang="es-ES" dirty="0">
                <a:solidFill>
                  <a:srgbClr val="F64100"/>
                </a:solidFill>
              </a:rPr>
              <a:t>Ahora</a:t>
            </a:r>
            <a:endParaRPr lang="es-CO" dirty="0">
              <a:solidFill>
                <a:srgbClr val="F64100"/>
              </a:solidFill>
            </a:endParaRPr>
          </a:p>
        </p:txBody>
      </p:sp>
    </p:spTree>
    <p:extLst>
      <p:ext uri="{BB962C8B-B14F-4D97-AF65-F5344CB8AC3E}">
        <p14:creationId xmlns:p14="http://schemas.microsoft.com/office/powerpoint/2010/main" val="67979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Las personas son emocionales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F304DDCC-F469-4B49-96FA-465F20D77404}"/>
              </a:ext>
            </a:extLst>
          </p:cNvPr>
          <p:cNvSpPr/>
          <p:nvPr/>
        </p:nvSpPr>
        <p:spPr>
          <a:xfrm>
            <a:off x="1480917" y="1777053"/>
            <a:ext cx="8972549" cy="2031325"/>
          </a:xfrm>
          <a:prstGeom prst="rect">
            <a:avLst/>
          </a:prstGeom>
        </p:spPr>
        <p:txBody>
          <a:bodyPr wrap="square">
            <a:spAutoFit/>
          </a:bodyPr>
          <a:lstStyle/>
          <a:p>
            <a:r>
              <a:rPr lang="es-ES" dirty="0"/>
              <a:t>Reacciona emocionalmente a la apariencia visual de un producto. El producto debe verse que cumple a cabalidad con su propósito correctamente.</a:t>
            </a:r>
          </a:p>
          <a:p>
            <a:endParaRPr lang="es-ES" dirty="0"/>
          </a:p>
          <a:p>
            <a:r>
              <a:rPr lang="es-ES" dirty="0"/>
              <a:t>Si la calidad de la apariencia visual del producto es cuestionable, el usuario naturalmente asumirá que el resto del producto tiene el mismo nivel de calidad.</a:t>
            </a:r>
          </a:p>
          <a:p>
            <a:endParaRPr lang="es-ES" dirty="0"/>
          </a:p>
          <a:p>
            <a:r>
              <a:rPr lang="es-ES" dirty="0"/>
              <a:t>No asuma que el usuario descubrirá la belleza que se encuentra en el fondo, </a:t>
            </a:r>
            <a:r>
              <a:rPr lang="es-ES" b="1" dirty="0"/>
              <a:t>No lo hará.</a:t>
            </a:r>
            <a:endParaRPr lang="es-MX" b="1" dirty="0"/>
          </a:p>
        </p:txBody>
      </p:sp>
    </p:spTree>
    <p:extLst>
      <p:ext uri="{BB962C8B-B14F-4D97-AF65-F5344CB8AC3E}">
        <p14:creationId xmlns:p14="http://schemas.microsoft.com/office/powerpoint/2010/main" val="1333743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“Nuestro producto puede no ser hermoso, pero seguro hace el trabajo”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teléfono, coche, celular, tabla&#10;&#10;Descripción generada automáticamente">
            <a:extLst>
              <a:ext uri="{FF2B5EF4-FFF2-40B4-BE49-F238E27FC236}">
                <a16:creationId xmlns:a16="http://schemas.microsoft.com/office/drawing/2014/main" id="{28A9E0EC-EF8D-4525-BCC2-877DEF5F0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459" y="2307265"/>
            <a:ext cx="3208932" cy="2060134"/>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5" name="Imagen 4" descr="Un teclado de computadora&#10;&#10;Descripción generada automáticamente">
            <a:extLst>
              <a:ext uri="{FF2B5EF4-FFF2-40B4-BE49-F238E27FC236}">
                <a16:creationId xmlns:a16="http://schemas.microsoft.com/office/drawing/2014/main" id="{390C56AD-BEC9-413A-80C5-85982055EF83}"/>
              </a:ext>
            </a:extLst>
          </p:cNvPr>
          <p:cNvPicPr>
            <a:picLocks noChangeAspect="1"/>
          </p:cNvPicPr>
          <p:nvPr/>
        </p:nvPicPr>
        <p:blipFill rotWithShape="1">
          <a:blip r:embed="rId6">
            <a:extLst>
              <a:ext uri="{28A0092B-C50C-407E-A947-70E740481C1C}">
                <a14:useLocalDpi xmlns:a14="http://schemas.microsoft.com/office/drawing/2010/main" val="0"/>
              </a:ext>
            </a:extLst>
          </a:blip>
          <a:srcRect l="15263" t="6899" r="24302" b="6899"/>
          <a:stretch/>
        </p:blipFill>
        <p:spPr>
          <a:xfrm>
            <a:off x="3918883" y="1834583"/>
            <a:ext cx="3974580" cy="3188829"/>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0051A409-264A-4D49-8FFA-AB0048ED21D8}"/>
              </a:ext>
            </a:extLst>
          </p:cNvPr>
          <p:cNvPicPr>
            <a:picLocks noChangeAspect="1"/>
          </p:cNvPicPr>
          <p:nvPr/>
        </p:nvPicPr>
        <p:blipFill rotWithShape="1">
          <a:blip r:embed="rId7">
            <a:extLst>
              <a:ext uri="{28A0092B-C50C-407E-A947-70E740481C1C}">
                <a14:useLocalDpi xmlns:a14="http://schemas.microsoft.com/office/drawing/2010/main" val="0"/>
              </a:ext>
            </a:extLst>
          </a:blip>
          <a:srcRect l="23605" r="26687"/>
          <a:stretch/>
        </p:blipFill>
        <p:spPr>
          <a:xfrm>
            <a:off x="8484782" y="1714499"/>
            <a:ext cx="3030279" cy="3429000"/>
          </a:xfrm>
          <a:prstGeom prst="rect">
            <a:avLst/>
          </a:prstGeom>
        </p:spPr>
      </p:pic>
      <p:sp>
        <p:nvSpPr>
          <p:cNvPr id="14" name="CuadroTexto 13">
            <a:extLst>
              <a:ext uri="{FF2B5EF4-FFF2-40B4-BE49-F238E27FC236}">
                <a16:creationId xmlns:a16="http://schemas.microsoft.com/office/drawing/2014/main" id="{86F1C659-7A5E-47DA-8A7C-23DBB39DF4DC}"/>
              </a:ext>
            </a:extLst>
          </p:cNvPr>
          <p:cNvSpPr txBox="1"/>
          <p:nvPr/>
        </p:nvSpPr>
        <p:spPr>
          <a:xfrm>
            <a:off x="10805866" y="2921167"/>
            <a:ext cx="472845" cy="1015663"/>
          </a:xfrm>
          <a:prstGeom prst="rect">
            <a:avLst/>
          </a:prstGeom>
          <a:noFill/>
        </p:spPr>
        <p:txBody>
          <a:bodyPr wrap="square">
            <a:spAutoFit/>
          </a:bodyPr>
          <a:lstStyle/>
          <a:p>
            <a:r>
              <a:rPr lang="es-CO" sz="6000" dirty="0"/>
              <a:t>✔️</a:t>
            </a:r>
          </a:p>
        </p:txBody>
      </p:sp>
      <p:sp>
        <p:nvSpPr>
          <p:cNvPr id="15" name="CuadroTexto 14">
            <a:extLst>
              <a:ext uri="{FF2B5EF4-FFF2-40B4-BE49-F238E27FC236}">
                <a16:creationId xmlns:a16="http://schemas.microsoft.com/office/drawing/2014/main" id="{2952DF09-E44F-4B88-B29F-58E5BD86B93E}"/>
              </a:ext>
            </a:extLst>
          </p:cNvPr>
          <p:cNvSpPr txBox="1"/>
          <p:nvPr/>
        </p:nvSpPr>
        <p:spPr>
          <a:xfrm>
            <a:off x="7142421" y="2967332"/>
            <a:ext cx="1002119" cy="923330"/>
          </a:xfrm>
          <a:prstGeom prst="rect">
            <a:avLst/>
          </a:prstGeom>
          <a:noFill/>
        </p:spPr>
        <p:txBody>
          <a:bodyPr wrap="square">
            <a:spAutoFit/>
          </a:bodyPr>
          <a:lstStyle/>
          <a:p>
            <a:r>
              <a:rPr lang="es-CO" sz="5400" dirty="0"/>
              <a:t>🚫</a:t>
            </a:r>
          </a:p>
        </p:txBody>
      </p:sp>
      <p:sp>
        <p:nvSpPr>
          <p:cNvPr id="16" name="CuadroTexto 15">
            <a:extLst>
              <a:ext uri="{FF2B5EF4-FFF2-40B4-BE49-F238E27FC236}">
                <a16:creationId xmlns:a16="http://schemas.microsoft.com/office/drawing/2014/main" id="{4BA87713-9FBA-48A3-BDBB-4D3422DA04AC}"/>
              </a:ext>
            </a:extLst>
          </p:cNvPr>
          <p:cNvSpPr txBox="1"/>
          <p:nvPr/>
        </p:nvSpPr>
        <p:spPr>
          <a:xfrm>
            <a:off x="2576522" y="3013500"/>
            <a:ext cx="1002119" cy="923330"/>
          </a:xfrm>
          <a:prstGeom prst="rect">
            <a:avLst/>
          </a:prstGeom>
          <a:noFill/>
        </p:spPr>
        <p:txBody>
          <a:bodyPr wrap="square">
            <a:spAutoFit/>
          </a:bodyPr>
          <a:lstStyle/>
          <a:p>
            <a:r>
              <a:rPr lang="es-CO" sz="5400" dirty="0"/>
              <a:t>🚫</a:t>
            </a:r>
          </a:p>
        </p:txBody>
      </p:sp>
    </p:spTree>
    <p:extLst>
      <p:ext uri="{BB962C8B-B14F-4D97-AF65-F5344CB8AC3E}">
        <p14:creationId xmlns:p14="http://schemas.microsoft.com/office/powerpoint/2010/main" val="232082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reinventar la rueda. Lo que funciona, funciona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nterfaz de usuario gráfica, Sitio web&#10;&#10;Descripción generada automáticamente">
            <a:extLst>
              <a:ext uri="{FF2B5EF4-FFF2-40B4-BE49-F238E27FC236}">
                <a16:creationId xmlns:a16="http://schemas.microsoft.com/office/drawing/2014/main" id="{F364BE98-B09B-4D55-97F1-E91512964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786" y="2053322"/>
            <a:ext cx="5079330" cy="2857123"/>
          </a:xfrm>
          <a:prstGeom prst="rect">
            <a:avLst/>
          </a:prstGeom>
        </p:spPr>
      </p:pic>
      <p:pic>
        <p:nvPicPr>
          <p:cNvPr id="6" name="Imagen 5" descr="Interfaz de usuario gráfica, Sitio web&#10;&#10;Descripción generada automáticamente">
            <a:extLst>
              <a:ext uri="{FF2B5EF4-FFF2-40B4-BE49-F238E27FC236}">
                <a16:creationId xmlns:a16="http://schemas.microsoft.com/office/drawing/2014/main" id="{DE99A459-D8A2-442B-A440-D7FA932E2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71" y="2231144"/>
            <a:ext cx="5290880" cy="2738551"/>
          </a:xfrm>
          <a:prstGeom prst="rect">
            <a:avLst/>
          </a:prstGeom>
        </p:spPr>
      </p:pic>
      <p:sp>
        <p:nvSpPr>
          <p:cNvPr id="8" name="CuadroTexto 7">
            <a:extLst>
              <a:ext uri="{FF2B5EF4-FFF2-40B4-BE49-F238E27FC236}">
                <a16:creationId xmlns:a16="http://schemas.microsoft.com/office/drawing/2014/main" id="{115CB2AA-2FD8-433E-8FB5-BEE253A4EB66}"/>
              </a:ext>
            </a:extLst>
          </p:cNvPr>
          <p:cNvSpPr txBox="1"/>
          <p:nvPr/>
        </p:nvSpPr>
        <p:spPr>
          <a:xfrm>
            <a:off x="10143142" y="5057586"/>
            <a:ext cx="1262974" cy="369332"/>
          </a:xfrm>
          <a:prstGeom prst="rect">
            <a:avLst/>
          </a:prstGeom>
          <a:noFill/>
        </p:spPr>
        <p:txBody>
          <a:bodyPr wrap="none" rtlCol="0">
            <a:spAutoFit/>
          </a:bodyPr>
          <a:lstStyle/>
          <a:p>
            <a:r>
              <a:rPr lang="es-ES" b="1" dirty="0">
                <a:solidFill>
                  <a:srgbClr val="006048"/>
                </a:solidFill>
              </a:rPr>
              <a:t>Disney plus</a:t>
            </a:r>
            <a:endParaRPr lang="es-CO" b="1" dirty="0">
              <a:solidFill>
                <a:srgbClr val="006048"/>
              </a:solidFill>
            </a:endParaRPr>
          </a:p>
        </p:txBody>
      </p:sp>
      <p:sp>
        <p:nvSpPr>
          <p:cNvPr id="12" name="CuadroTexto 11">
            <a:extLst>
              <a:ext uri="{FF2B5EF4-FFF2-40B4-BE49-F238E27FC236}">
                <a16:creationId xmlns:a16="http://schemas.microsoft.com/office/drawing/2014/main" id="{4C071BC4-B823-4B3C-91A1-0705A510287D}"/>
              </a:ext>
            </a:extLst>
          </p:cNvPr>
          <p:cNvSpPr txBox="1"/>
          <p:nvPr/>
        </p:nvSpPr>
        <p:spPr>
          <a:xfrm>
            <a:off x="5139870" y="5057586"/>
            <a:ext cx="801181" cy="369332"/>
          </a:xfrm>
          <a:prstGeom prst="rect">
            <a:avLst/>
          </a:prstGeom>
          <a:noFill/>
        </p:spPr>
        <p:txBody>
          <a:bodyPr wrap="none" rtlCol="0">
            <a:spAutoFit/>
          </a:bodyPr>
          <a:lstStyle/>
          <a:p>
            <a:r>
              <a:rPr lang="es-ES" b="1" dirty="0">
                <a:solidFill>
                  <a:srgbClr val="006048"/>
                </a:solidFill>
              </a:rPr>
              <a:t>ITunes</a:t>
            </a:r>
            <a:endParaRPr lang="es-CO" b="1" dirty="0">
              <a:solidFill>
                <a:srgbClr val="006048"/>
              </a:solidFill>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4" name="CuadroTexto 13">
            <a:extLst>
              <a:ext uri="{FF2B5EF4-FFF2-40B4-BE49-F238E27FC236}">
                <a16:creationId xmlns:a16="http://schemas.microsoft.com/office/drawing/2014/main" id="{1C52E4C4-F685-4F7F-92E0-D04E7733DBD3}"/>
              </a:ext>
            </a:extLst>
          </p:cNvPr>
          <p:cNvSpPr txBox="1"/>
          <p:nvPr/>
        </p:nvSpPr>
        <p:spPr>
          <a:xfrm>
            <a:off x="2752213" y="1472773"/>
            <a:ext cx="729559" cy="369332"/>
          </a:xfrm>
          <a:prstGeom prst="rect">
            <a:avLst/>
          </a:prstGeom>
          <a:noFill/>
        </p:spPr>
        <p:txBody>
          <a:bodyPr wrap="none" rtlCol="0">
            <a:spAutoFit/>
          </a:bodyPr>
          <a:lstStyle/>
          <a:p>
            <a:r>
              <a:rPr lang="es-ES" b="1" dirty="0">
                <a:solidFill>
                  <a:srgbClr val="F64100"/>
                </a:solidFill>
              </a:rPr>
              <a:t>Antes</a:t>
            </a:r>
            <a:endParaRPr lang="es-CO" b="1" dirty="0">
              <a:solidFill>
                <a:srgbClr val="F64100"/>
              </a:solidFill>
            </a:endParaRPr>
          </a:p>
        </p:txBody>
      </p:sp>
      <p:sp>
        <p:nvSpPr>
          <p:cNvPr id="15" name="CuadroTexto 14">
            <a:extLst>
              <a:ext uri="{FF2B5EF4-FFF2-40B4-BE49-F238E27FC236}">
                <a16:creationId xmlns:a16="http://schemas.microsoft.com/office/drawing/2014/main" id="{748FB0E5-91DC-4A3F-ADDB-4DEA653463A7}"/>
              </a:ext>
            </a:extLst>
          </p:cNvPr>
          <p:cNvSpPr txBox="1"/>
          <p:nvPr/>
        </p:nvSpPr>
        <p:spPr>
          <a:xfrm>
            <a:off x="8710230" y="1442114"/>
            <a:ext cx="761491" cy="369332"/>
          </a:xfrm>
          <a:prstGeom prst="rect">
            <a:avLst/>
          </a:prstGeom>
          <a:noFill/>
        </p:spPr>
        <p:txBody>
          <a:bodyPr wrap="none" rtlCol="0">
            <a:spAutoFit/>
          </a:bodyPr>
          <a:lstStyle/>
          <a:p>
            <a:r>
              <a:rPr lang="es-ES" b="1" dirty="0">
                <a:solidFill>
                  <a:srgbClr val="F64100"/>
                </a:solidFill>
              </a:rPr>
              <a:t>Ahora</a:t>
            </a:r>
            <a:endParaRPr lang="es-CO" b="1" dirty="0">
              <a:solidFill>
                <a:srgbClr val="F64100"/>
              </a:solidFill>
            </a:endParaRPr>
          </a:p>
        </p:txBody>
      </p:sp>
    </p:spTree>
    <p:extLst>
      <p:ext uri="{BB962C8B-B14F-4D97-AF65-F5344CB8AC3E}">
        <p14:creationId xmlns:p14="http://schemas.microsoft.com/office/powerpoint/2010/main" val="2085225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569660"/>
          </a:xfrm>
          <a:prstGeom prst="rect">
            <a:avLst/>
          </a:prstGeom>
        </p:spPr>
        <p:txBody>
          <a:bodyPr wrap="square">
            <a:spAutoFit/>
          </a:bodyPr>
          <a:lstStyle/>
          <a:p>
            <a:r>
              <a:rPr lang="es-ES" sz="3200" dirty="0">
                <a:solidFill>
                  <a:srgbClr val="F64100"/>
                </a:solidFill>
              </a:rPr>
              <a:t>¡Contrate a un diseñador gráfico! </a:t>
            </a:r>
          </a:p>
          <a:p>
            <a:r>
              <a:rPr lang="es-MX" sz="3200" dirty="0"/>
              <a:t>Aunque tenga un presupuesto apretado, </a:t>
            </a:r>
          </a:p>
          <a:p>
            <a:r>
              <a:rPr lang="es-MX" sz="3200" dirty="0"/>
              <a:t>es dinero bien invertido.</a:t>
            </a:r>
            <a:endParaRPr lang="es-MX" sz="3200" b="1" dirty="0"/>
          </a:p>
        </p:txBody>
      </p:sp>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957" y="2829067"/>
            <a:ext cx="2136145" cy="2937200"/>
          </a:xfrm>
          <a:prstGeom prst="rect">
            <a:avLst/>
          </a:prstGeom>
        </p:spPr>
      </p:pic>
    </p:spTree>
    <p:extLst>
      <p:ext uri="{BB962C8B-B14F-4D97-AF65-F5344CB8AC3E}">
        <p14:creationId xmlns:p14="http://schemas.microsoft.com/office/powerpoint/2010/main" val="1866232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24EC0B2E-BA4D-4936-8E1C-79AC9F53E09C}"/>
              </a:ext>
            </a:extLst>
          </p:cNvPr>
          <p:cNvPicPr>
            <a:picLocks noChangeAspect="1"/>
          </p:cNvPicPr>
          <p:nvPr/>
        </p:nvPicPr>
        <p:blipFill>
          <a:blip r:embed="rId3"/>
          <a:stretch>
            <a:fillRect/>
          </a:stretch>
        </p:blipFill>
        <p:spPr>
          <a:xfrm>
            <a:off x="1124241" y="1392864"/>
            <a:ext cx="2581343" cy="4199947"/>
          </a:xfrm>
          <a:prstGeom prst="rect">
            <a:avLst/>
          </a:prstGeom>
        </p:spPr>
      </p:pic>
      <p:pic>
        <p:nvPicPr>
          <p:cNvPr id="5" name="Imagen 4">
            <a:extLst>
              <a:ext uri="{FF2B5EF4-FFF2-40B4-BE49-F238E27FC236}">
                <a16:creationId xmlns:a16="http://schemas.microsoft.com/office/drawing/2014/main" id="{11D305DB-4627-4FD5-83BB-7AAA75BF23AB}"/>
              </a:ext>
            </a:extLst>
          </p:cNvPr>
          <p:cNvPicPr>
            <a:picLocks noChangeAspect="1"/>
          </p:cNvPicPr>
          <p:nvPr/>
        </p:nvPicPr>
        <p:blipFill>
          <a:blip r:embed="rId4"/>
          <a:stretch>
            <a:fillRect/>
          </a:stretch>
        </p:blipFill>
        <p:spPr>
          <a:xfrm>
            <a:off x="6586221" y="1392864"/>
            <a:ext cx="2552496" cy="437319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1" name="CuadroTexto 10">
            <a:extLst>
              <a:ext uri="{FF2B5EF4-FFF2-40B4-BE49-F238E27FC236}">
                <a16:creationId xmlns:a16="http://schemas.microsoft.com/office/drawing/2014/main" id="{47FEDC8F-D7CE-45C6-8C7D-C6140B8148BD}"/>
              </a:ext>
            </a:extLst>
          </p:cNvPr>
          <p:cNvSpPr txBox="1"/>
          <p:nvPr/>
        </p:nvSpPr>
        <p:spPr>
          <a:xfrm>
            <a:off x="9362340" y="4680066"/>
            <a:ext cx="2674736" cy="307777"/>
          </a:xfrm>
          <a:prstGeom prst="rect">
            <a:avLst/>
          </a:prstGeom>
          <a:noFill/>
        </p:spPr>
        <p:txBody>
          <a:bodyPr wrap="square">
            <a:spAutoFit/>
          </a:bodyPr>
          <a:lstStyle/>
          <a:p>
            <a:r>
              <a:rPr lang="es-CO" sz="1400" dirty="0">
                <a:solidFill>
                  <a:srgbClr val="F64100"/>
                </a:solidFill>
              </a:rPr>
              <a:t>www.gob.cl/yomevacuno/</a:t>
            </a:r>
          </a:p>
        </p:txBody>
      </p:sp>
      <p:sp>
        <p:nvSpPr>
          <p:cNvPr id="15" name="CuadroTexto 14">
            <a:extLst>
              <a:ext uri="{FF2B5EF4-FFF2-40B4-BE49-F238E27FC236}">
                <a16:creationId xmlns:a16="http://schemas.microsoft.com/office/drawing/2014/main" id="{959FE990-4762-480A-9945-A510D144C62F}"/>
              </a:ext>
            </a:extLst>
          </p:cNvPr>
          <p:cNvSpPr txBox="1"/>
          <p:nvPr/>
        </p:nvSpPr>
        <p:spPr>
          <a:xfrm>
            <a:off x="3476802" y="4680067"/>
            <a:ext cx="2774682" cy="307777"/>
          </a:xfrm>
          <a:prstGeom prst="rect">
            <a:avLst/>
          </a:prstGeom>
          <a:noFill/>
        </p:spPr>
        <p:txBody>
          <a:bodyPr wrap="square">
            <a:spAutoFit/>
          </a:bodyPr>
          <a:lstStyle/>
          <a:p>
            <a:r>
              <a:rPr lang="es-CO" sz="1400" dirty="0">
                <a:solidFill>
                  <a:srgbClr val="F64100"/>
                </a:solidFill>
              </a:rPr>
              <a:t>mivacuna.sispro.gov.co/MiVacuna/</a:t>
            </a:r>
          </a:p>
        </p:txBody>
      </p:sp>
      <p:sp>
        <p:nvSpPr>
          <p:cNvPr id="16" name="CuadroTexto 15">
            <a:extLst>
              <a:ext uri="{FF2B5EF4-FFF2-40B4-BE49-F238E27FC236}">
                <a16:creationId xmlns:a16="http://schemas.microsoft.com/office/drawing/2014/main" id="{38B2CFAE-4B08-4199-8DEB-58BC0340074D}"/>
              </a:ext>
            </a:extLst>
          </p:cNvPr>
          <p:cNvSpPr txBox="1"/>
          <p:nvPr/>
        </p:nvSpPr>
        <p:spPr>
          <a:xfrm>
            <a:off x="3509888" y="4175759"/>
            <a:ext cx="2774682" cy="523220"/>
          </a:xfrm>
          <a:prstGeom prst="rect">
            <a:avLst/>
          </a:prstGeom>
          <a:noFill/>
        </p:spPr>
        <p:txBody>
          <a:bodyPr wrap="square">
            <a:spAutoFit/>
          </a:bodyPr>
          <a:lstStyle/>
          <a:p>
            <a:r>
              <a:rPr lang="es-ES" sz="1400" b="1" dirty="0">
                <a:solidFill>
                  <a:srgbClr val="00823D"/>
                </a:solidFill>
              </a:rPr>
              <a:t>Portal oficial vacunación Colombia</a:t>
            </a:r>
          </a:p>
          <a:p>
            <a:r>
              <a:rPr lang="es-ES" sz="1400" b="1" dirty="0">
                <a:solidFill>
                  <a:srgbClr val="00823D"/>
                </a:solidFill>
              </a:rPr>
              <a:t>14 de febrero 2021</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42431" y="4217542"/>
            <a:ext cx="2774682" cy="523220"/>
          </a:xfrm>
          <a:prstGeom prst="rect">
            <a:avLst/>
          </a:prstGeom>
          <a:noFill/>
        </p:spPr>
        <p:txBody>
          <a:bodyPr wrap="square">
            <a:spAutoFit/>
          </a:bodyPr>
          <a:lstStyle/>
          <a:p>
            <a:r>
              <a:rPr lang="es-ES" sz="1400" b="1" dirty="0">
                <a:solidFill>
                  <a:srgbClr val="00823D"/>
                </a:solidFill>
              </a:rPr>
              <a:t>Portal oficial vacunación Chile</a:t>
            </a:r>
          </a:p>
          <a:p>
            <a:r>
              <a:rPr lang="es-ES" sz="1400" b="1" dirty="0">
                <a:solidFill>
                  <a:srgbClr val="00823D"/>
                </a:solidFill>
              </a:rPr>
              <a:t>14 de febrero 2021</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3474282" y="3322105"/>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9240889" y="3322103"/>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152988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541721" y="1668319"/>
            <a:ext cx="8825023" cy="19760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3000" dirty="0">
                <a:solidFill>
                  <a:srgbClr val="00823D"/>
                </a:solidFill>
                <a:latin typeface="VAG Rounded Std Light" panose="020F0502020204020204" pitchFamily="34" charset="0"/>
              </a:rPr>
              <a:t>UI – </a:t>
            </a:r>
            <a:r>
              <a:rPr lang="es-ES" sz="3000" dirty="0" err="1">
                <a:solidFill>
                  <a:srgbClr val="00823D"/>
                </a:solidFill>
                <a:latin typeface="VAG Rounded Std Light" panose="020F0502020204020204" pitchFamily="34" charset="0"/>
              </a:rPr>
              <a:t>User</a:t>
            </a:r>
            <a:r>
              <a:rPr lang="es-ES" sz="3000" dirty="0">
                <a:solidFill>
                  <a:srgbClr val="00823D"/>
                </a:solidFill>
                <a:latin typeface="VAG Rounded Std Light" panose="020F0502020204020204" pitchFamily="34" charset="0"/>
              </a:rPr>
              <a:t> Interface, elementos visuales y físicos con los cuales interactúa una persona al usar un dispositivo</a:t>
            </a:r>
          </a:p>
          <a:p>
            <a:pPr>
              <a:lnSpc>
                <a:spcPct val="100000"/>
              </a:lnSpc>
            </a:pPr>
            <a:endParaRPr lang="es-ES" sz="3000" dirty="0">
              <a:solidFill>
                <a:srgbClr val="00823D"/>
              </a:solidFill>
              <a:latin typeface="VAG Rounded Std Light" panose="020F0502020204020204" pitchFamily="34" charset="0"/>
            </a:endParaRPr>
          </a:p>
          <a:p>
            <a:pPr>
              <a:lnSpc>
                <a:spcPct val="100000"/>
              </a:lnSpc>
            </a:pPr>
            <a:r>
              <a:rPr lang="es-ES" sz="3000" dirty="0">
                <a:solidFill>
                  <a:srgbClr val="00823D"/>
                </a:solidFill>
                <a:latin typeface="VAG Rounded Std Light" panose="020F0502020204020204" pitchFamily="34" charset="0"/>
              </a:rPr>
              <a:t>UX – Experiencia mientras usa la UI</a:t>
            </a:r>
            <a:endParaRPr lang="es-CO" sz="3000" dirty="0">
              <a:solidFill>
                <a:srgbClr val="00823D"/>
              </a:solidFill>
              <a:latin typeface="VAG Rounded Std Light" panose="020F0502020204020204" pitchFamily="34" charset="0"/>
            </a:endParaRPr>
          </a:p>
        </p:txBody>
      </p:sp>
      <p:sp>
        <p:nvSpPr>
          <p:cNvPr id="4" name="CuadroTexto 3">
            <a:extLst>
              <a:ext uri="{FF2B5EF4-FFF2-40B4-BE49-F238E27FC236}">
                <a16:creationId xmlns:a16="http://schemas.microsoft.com/office/drawing/2014/main" id="{1BB5C079-339D-4654-BD70-ED43EE1A2F46}"/>
              </a:ext>
            </a:extLst>
          </p:cNvPr>
          <p:cNvSpPr txBox="1"/>
          <p:nvPr/>
        </p:nvSpPr>
        <p:spPr>
          <a:xfrm>
            <a:off x="7407781" y="4000395"/>
            <a:ext cx="2958963" cy="523220"/>
          </a:xfrm>
          <a:prstGeom prst="rect">
            <a:avLst/>
          </a:prstGeom>
          <a:noFill/>
        </p:spPr>
        <p:txBody>
          <a:bodyPr wrap="square" rtlCol="0">
            <a:spAutoFit/>
          </a:bodyPr>
          <a:lstStyle/>
          <a:p>
            <a:r>
              <a:rPr lang="es-CO" sz="2800" dirty="0">
                <a:solidFill>
                  <a:srgbClr val="003903"/>
                </a:solidFill>
              </a:rPr>
              <a:t>—</a:t>
            </a:r>
            <a:r>
              <a:rPr lang="es-CO" sz="2800" dirty="0" err="1">
                <a:solidFill>
                  <a:srgbClr val="003903"/>
                </a:solidFill>
              </a:rPr>
              <a:t>Robbie</a:t>
            </a:r>
            <a:r>
              <a:rPr lang="es-CO" sz="2800" dirty="0">
                <a:solidFill>
                  <a:srgbClr val="003903"/>
                </a:solidFill>
              </a:rPr>
              <a:t> Gonzales</a:t>
            </a:r>
          </a:p>
        </p:txBody>
      </p:sp>
    </p:spTree>
    <p:extLst>
      <p:ext uri="{BB962C8B-B14F-4D97-AF65-F5344CB8AC3E}">
        <p14:creationId xmlns:p14="http://schemas.microsoft.com/office/powerpoint/2010/main" val="425533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de la pantalla de un video juego&#10;&#10;Descripción generada automáticamente con confianza baja">
            <a:extLst>
              <a:ext uri="{FF2B5EF4-FFF2-40B4-BE49-F238E27FC236}">
                <a16:creationId xmlns:a16="http://schemas.microsoft.com/office/drawing/2014/main" id="{0736BB32-2F5C-4FAC-8628-20B53043140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29448" y="1597245"/>
            <a:ext cx="5492202" cy="2867380"/>
          </a:xfrm>
          <a:prstGeom prst="rect">
            <a:avLst/>
          </a:prstGeom>
        </p:spPr>
      </p:pic>
      <p:pic>
        <p:nvPicPr>
          <p:cNvPr id="3" name="Imagen 2" descr="Imagen de la pantalla de un celular con la imagen de un coche&#10;&#10;Descripción generada automáticamente con confianza media">
            <a:extLst>
              <a:ext uri="{FF2B5EF4-FFF2-40B4-BE49-F238E27FC236}">
                <a16:creationId xmlns:a16="http://schemas.microsoft.com/office/drawing/2014/main" id="{3A041B10-DBDD-41B2-AB68-CA42C807D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554" y="1626780"/>
            <a:ext cx="5096446" cy="286929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6" name="CuadroTexto 15">
            <a:extLst>
              <a:ext uri="{FF2B5EF4-FFF2-40B4-BE49-F238E27FC236}">
                <a16:creationId xmlns:a16="http://schemas.microsoft.com/office/drawing/2014/main" id="{38B2CFAE-4B08-4199-8DEB-58BC0340074D}"/>
              </a:ext>
            </a:extLst>
          </p:cNvPr>
          <p:cNvSpPr txBox="1"/>
          <p:nvPr/>
        </p:nvSpPr>
        <p:spPr>
          <a:xfrm>
            <a:off x="3321318" y="4697493"/>
            <a:ext cx="2774682" cy="307777"/>
          </a:xfrm>
          <a:prstGeom prst="rect">
            <a:avLst/>
          </a:prstGeom>
          <a:noFill/>
        </p:spPr>
        <p:txBody>
          <a:bodyPr wrap="square">
            <a:spAutoFit/>
          </a:bodyPr>
          <a:lstStyle/>
          <a:p>
            <a:pPr algn="r"/>
            <a:r>
              <a:rPr lang="es-ES" sz="1400" b="1" dirty="0">
                <a:solidFill>
                  <a:srgbClr val="00823D"/>
                </a:solidFill>
              </a:rPr>
              <a:t>Tesla Motors - </a:t>
            </a:r>
            <a:r>
              <a:rPr lang="es-ES" sz="1400" b="1" dirty="0" err="1">
                <a:solidFill>
                  <a:srgbClr val="00823D"/>
                </a:solidFill>
              </a:rPr>
              <a:t>Dashboard</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13164" y="4692877"/>
            <a:ext cx="2408486" cy="523220"/>
          </a:xfrm>
          <a:prstGeom prst="rect">
            <a:avLst/>
          </a:prstGeom>
          <a:noFill/>
        </p:spPr>
        <p:txBody>
          <a:bodyPr wrap="square">
            <a:spAutoFit/>
          </a:bodyPr>
          <a:lstStyle/>
          <a:p>
            <a:pPr algn="r"/>
            <a:r>
              <a:rPr lang="es-ES" sz="1400" b="1" dirty="0" err="1">
                <a:solidFill>
                  <a:srgbClr val="00823D"/>
                </a:solidFill>
              </a:rPr>
              <a:t>Dashboard</a:t>
            </a:r>
            <a:r>
              <a:rPr lang="es-ES" sz="1400" b="1" dirty="0">
                <a:solidFill>
                  <a:srgbClr val="00823D"/>
                </a:solidFill>
              </a:rPr>
              <a:t> complejo y Cabrilla F1</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10602935" y="3919850"/>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5049401" y="3919851"/>
            <a:ext cx="856407" cy="830997"/>
          </a:xfrm>
          <a:prstGeom prst="rect">
            <a:avLst/>
          </a:prstGeom>
          <a:noFill/>
        </p:spPr>
        <p:txBody>
          <a:bodyPr wrap="square">
            <a:spAutoFit/>
          </a:bodyPr>
          <a:lstStyle/>
          <a:p>
            <a:r>
              <a:rPr lang="es-CO" sz="4800" dirty="0"/>
              <a:t>😀</a:t>
            </a:r>
          </a:p>
        </p:txBody>
      </p:sp>
      <p:pic>
        <p:nvPicPr>
          <p:cNvPr id="20" name="Imagen 19" descr="Imagen de la pantalla de un celular con la imagen de un videojuego&#10;&#10;Descripción generada automáticamente con confianza baja">
            <a:extLst>
              <a:ext uri="{FF2B5EF4-FFF2-40B4-BE49-F238E27FC236}">
                <a16:creationId xmlns:a16="http://schemas.microsoft.com/office/drawing/2014/main" id="{D88029E3-DB8C-405C-AAFE-50C42C294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8318" y="3496714"/>
            <a:ext cx="2471146" cy="1631986"/>
          </a:xfrm>
          <a:prstGeom prst="rect">
            <a:avLst/>
          </a:prstGeom>
        </p:spPr>
      </p:pic>
    </p:spTree>
    <p:extLst>
      <p:ext uri="{BB962C8B-B14F-4D97-AF65-F5344CB8AC3E}">
        <p14:creationId xmlns:p14="http://schemas.microsoft.com/office/powerpoint/2010/main" val="1558867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bujo animado de un animal&#10;&#10;Descripción generada automáticamente con confianza baja">
            <a:hlinkClick r:id="rId2"/>
            <a:extLst>
              <a:ext uri="{FF2B5EF4-FFF2-40B4-BE49-F238E27FC236}">
                <a16:creationId xmlns:a16="http://schemas.microsoft.com/office/drawing/2014/main" id="{60750927-2C86-4DAC-8807-13EE95487995}"/>
              </a:ext>
            </a:extLst>
          </p:cNvPr>
          <p:cNvPicPr>
            <a:picLocks noChangeAspect="1"/>
          </p:cNvPicPr>
          <p:nvPr/>
        </p:nvPicPr>
        <p:blipFill rotWithShape="1">
          <a:blip r:embed="rId3">
            <a:extLst>
              <a:ext uri="{28A0092B-C50C-407E-A947-70E740481C1C}">
                <a14:useLocalDpi xmlns:a14="http://schemas.microsoft.com/office/drawing/2010/main" val="0"/>
              </a:ext>
            </a:extLst>
          </a:blip>
          <a:srcRect r="3611"/>
          <a:stretch/>
        </p:blipFill>
        <p:spPr>
          <a:xfrm>
            <a:off x="6463300" y="1502411"/>
            <a:ext cx="5205362" cy="2962214"/>
          </a:xfrm>
          <a:prstGeom prst="rect">
            <a:avLst/>
          </a:prstGeom>
        </p:spPr>
      </p:pic>
      <p:pic>
        <p:nvPicPr>
          <p:cNvPr id="5" name="Imagen 4">
            <a:extLst>
              <a:ext uri="{FF2B5EF4-FFF2-40B4-BE49-F238E27FC236}">
                <a16:creationId xmlns:a16="http://schemas.microsoft.com/office/drawing/2014/main" id="{D5B1BE65-F09F-45EE-8C5C-6FE910C701D8}"/>
              </a:ext>
            </a:extLst>
          </p:cNvPr>
          <p:cNvPicPr>
            <a:picLocks noChangeAspect="1"/>
          </p:cNvPicPr>
          <p:nvPr/>
        </p:nvPicPr>
        <p:blipFill>
          <a:blip r:embed="rId4"/>
          <a:stretch>
            <a:fillRect/>
          </a:stretch>
        </p:blipFill>
        <p:spPr>
          <a:xfrm>
            <a:off x="908147" y="1535840"/>
            <a:ext cx="5028417" cy="2928785"/>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quiere un producto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
        <p:nvSpPr>
          <p:cNvPr id="16" name="CuadroTexto 15">
            <a:extLst>
              <a:ext uri="{FF2B5EF4-FFF2-40B4-BE49-F238E27FC236}">
                <a16:creationId xmlns:a16="http://schemas.microsoft.com/office/drawing/2014/main" id="{38B2CFAE-4B08-4199-8DEB-58BC0340074D}"/>
              </a:ext>
            </a:extLst>
          </p:cNvPr>
          <p:cNvSpPr txBox="1"/>
          <p:nvPr/>
        </p:nvSpPr>
        <p:spPr>
          <a:xfrm>
            <a:off x="3161882" y="4696187"/>
            <a:ext cx="2774682" cy="307777"/>
          </a:xfrm>
          <a:prstGeom prst="rect">
            <a:avLst/>
          </a:prstGeom>
          <a:noFill/>
        </p:spPr>
        <p:txBody>
          <a:bodyPr wrap="square">
            <a:spAutoFit/>
          </a:bodyPr>
          <a:lstStyle/>
          <a:p>
            <a:pPr algn="r"/>
            <a:r>
              <a:rPr lang="es-ES" sz="1400" b="1" dirty="0">
                <a:solidFill>
                  <a:srgbClr val="00823D"/>
                </a:solidFill>
              </a:rPr>
              <a:t>Minimalismo documental</a:t>
            </a:r>
            <a:endParaRPr lang="es-CO" sz="1400" b="1" dirty="0">
              <a:solidFill>
                <a:srgbClr val="00823D"/>
              </a:solidFill>
            </a:endParaRPr>
          </a:p>
        </p:txBody>
      </p:sp>
      <p:sp>
        <p:nvSpPr>
          <p:cNvPr id="17" name="CuadroTexto 16">
            <a:extLst>
              <a:ext uri="{FF2B5EF4-FFF2-40B4-BE49-F238E27FC236}">
                <a16:creationId xmlns:a16="http://schemas.microsoft.com/office/drawing/2014/main" id="{778C4BE7-FEC5-49BA-818D-3D946E965D57}"/>
              </a:ext>
            </a:extLst>
          </p:cNvPr>
          <p:cNvSpPr txBox="1"/>
          <p:nvPr/>
        </p:nvSpPr>
        <p:spPr>
          <a:xfrm>
            <a:off x="9313164" y="4692877"/>
            <a:ext cx="2408486" cy="307777"/>
          </a:xfrm>
          <a:prstGeom prst="rect">
            <a:avLst/>
          </a:prstGeom>
          <a:noFill/>
        </p:spPr>
        <p:txBody>
          <a:bodyPr wrap="square">
            <a:spAutoFit/>
          </a:bodyPr>
          <a:lstStyle/>
          <a:p>
            <a:pPr algn="r"/>
            <a:r>
              <a:rPr lang="es-ES" sz="1400" b="1" dirty="0">
                <a:solidFill>
                  <a:srgbClr val="00823D"/>
                </a:solidFill>
              </a:rPr>
              <a:t>El carro de homero</a:t>
            </a:r>
            <a:endParaRPr lang="es-CO" sz="1400" b="1" dirty="0">
              <a:solidFill>
                <a:srgbClr val="00823D"/>
              </a:solidFill>
            </a:endParaRPr>
          </a:p>
        </p:txBody>
      </p:sp>
      <p:sp>
        <p:nvSpPr>
          <p:cNvPr id="19" name="CuadroTexto 18">
            <a:extLst>
              <a:ext uri="{FF2B5EF4-FFF2-40B4-BE49-F238E27FC236}">
                <a16:creationId xmlns:a16="http://schemas.microsoft.com/office/drawing/2014/main" id="{2D7DF140-D51E-4B4A-AA93-B4443C538C47}"/>
              </a:ext>
            </a:extLst>
          </p:cNvPr>
          <p:cNvSpPr txBox="1"/>
          <p:nvPr/>
        </p:nvSpPr>
        <p:spPr>
          <a:xfrm>
            <a:off x="10602935" y="3919850"/>
            <a:ext cx="856407" cy="830997"/>
          </a:xfrm>
          <a:prstGeom prst="rect">
            <a:avLst/>
          </a:prstGeom>
          <a:noFill/>
        </p:spPr>
        <p:txBody>
          <a:bodyPr wrap="square">
            <a:spAutoFit/>
          </a:bodyPr>
          <a:lstStyle/>
          <a:p>
            <a:r>
              <a:rPr lang="es-CO" sz="4800" dirty="0"/>
              <a:t>🤔</a:t>
            </a:r>
          </a:p>
        </p:txBody>
      </p:sp>
      <p:sp>
        <p:nvSpPr>
          <p:cNvPr id="21" name="CuadroTexto 20">
            <a:extLst>
              <a:ext uri="{FF2B5EF4-FFF2-40B4-BE49-F238E27FC236}">
                <a16:creationId xmlns:a16="http://schemas.microsoft.com/office/drawing/2014/main" id="{6668206F-1485-4A2B-9B77-140CD5CA9D3A}"/>
              </a:ext>
            </a:extLst>
          </p:cNvPr>
          <p:cNvSpPr txBox="1"/>
          <p:nvPr/>
        </p:nvSpPr>
        <p:spPr>
          <a:xfrm>
            <a:off x="5049401" y="3919851"/>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4209209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 Esquemático&#10;&#10;Descripción generada automáticamente">
            <a:extLst>
              <a:ext uri="{FF2B5EF4-FFF2-40B4-BE49-F238E27FC236}">
                <a16:creationId xmlns:a16="http://schemas.microsoft.com/office/drawing/2014/main" id="{28417325-530E-4828-A693-AB3A94DC5DE1}"/>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b="20050"/>
          <a:stretch/>
        </p:blipFill>
        <p:spPr>
          <a:xfrm>
            <a:off x="0" y="-31047"/>
            <a:ext cx="12192000" cy="6889047"/>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925565" y="2290698"/>
            <a:ext cx="1034086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1E01"/>
                </a:solidFill>
                <a:latin typeface="VAG Rounded Std Light" panose="020F0502020204020204" pitchFamily="34" charset="0"/>
              </a:rPr>
              <a:t>¿Recuerda un producto o servicio en particular?</a:t>
            </a:r>
          </a:p>
          <a:p>
            <a:pPr>
              <a:lnSpc>
                <a:spcPct val="100000"/>
              </a:lnSpc>
            </a:pPr>
            <a:r>
              <a:rPr lang="es-CO" b="1" dirty="0">
                <a:solidFill>
                  <a:srgbClr val="001E01"/>
                </a:solidFill>
                <a:latin typeface="VAG Rounded Std Light" panose="020F0502020204020204" pitchFamily="34" charset="0"/>
              </a:rPr>
              <a:t>¿ por qué lo recuerda?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bujo animado de un animal con la boca abierta&#10;&#10;Descripción generada automáticamente con confianza baja">
            <a:extLst>
              <a:ext uri="{FF2B5EF4-FFF2-40B4-BE49-F238E27FC236}">
                <a16:creationId xmlns:a16="http://schemas.microsoft.com/office/drawing/2014/main" id="{9C058900-DB3B-4AF9-BC2A-8A9241BB8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4" y="4692877"/>
            <a:ext cx="1114595" cy="1532569"/>
          </a:xfrm>
          <a:prstGeom prst="rect">
            <a:avLst/>
          </a:prstGeom>
        </p:spPr>
      </p:pic>
    </p:spTree>
    <p:extLst>
      <p:ext uri="{BB962C8B-B14F-4D97-AF65-F5344CB8AC3E}">
        <p14:creationId xmlns:p14="http://schemas.microsoft.com/office/powerpoint/2010/main" val="3786436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Use una rejilla, que soporte el contenido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081668" y="1626780"/>
            <a:ext cx="9933662" cy="3539430"/>
          </a:xfrm>
          <a:prstGeom prst="rect">
            <a:avLst/>
          </a:prstGeom>
        </p:spPr>
        <p:txBody>
          <a:bodyPr wrap="square">
            <a:spAutoFit/>
          </a:bodyPr>
          <a:lstStyle/>
          <a:p>
            <a:r>
              <a:rPr lang="es-MX" sz="3200" dirty="0"/>
              <a:t>La rejilla comunica el propósito de la pagina, como escanear y leer la pagina, y el orden en el cual usar los elementos de la pagina. </a:t>
            </a:r>
          </a:p>
          <a:p>
            <a:endParaRPr lang="es-MX" sz="3200" dirty="0"/>
          </a:p>
          <a:p>
            <a:r>
              <a:rPr lang="es-MX" sz="3200" dirty="0"/>
              <a:t>Adicionalmente, una rejilla bien diseñada parece simple, ordenada, fácil de escanear, eficiente y estéticamente agradable.</a:t>
            </a:r>
            <a:endParaRPr lang="es-MX" sz="3200" b="1" dirty="0"/>
          </a:p>
        </p:txBody>
      </p:sp>
    </p:spTree>
    <p:extLst>
      <p:ext uri="{BB962C8B-B14F-4D97-AF65-F5344CB8AC3E}">
        <p14:creationId xmlns:p14="http://schemas.microsoft.com/office/powerpoint/2010/main" val="129456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Imagen que contiene Carta&#10;&#10;Descripción generada automáticamente">
            <a:extLst>
              <a:ext uri="{FF2B5EF4-FFF2-40B4-BE49-F238E27FC236}">
                <a16:creationId xmlns:a16="http://schemas.microsoft.com/office/drawing/2014/main" id="{14420F92-D585-4F49-AC61-30212CF992BF}"/>
              </a:ext>
            </a:extLst>
          </p:cNvPr>
          <p:cNvPicPr>
            <a:picLocks noChangeAspect="1"/>
          </p:cNvPicPr>
          <p:nvPr/>
        </p:nvPicPr>
        <p:blipFill rotWithShape="1">
          <a:blip r:embed="rId2">
            <a:extLst>
              <a:ext uri="{28A0092B-C50C-407E-A947-70E740481C1C}">
                <a14:useLocalDpi xmlns:a14="http://schemas.microsoft.com/office/drawing/2010/main" val="0"/>
              </a:ext>
            </a:extLst>
          </a:blip>
          <a:srcRect l="2901" t="10077" r="2824" b="9767"/>
          <a:stretch/>
        </p:blipFill>
        <p:spPr>
          <a:xfrm>
            <a:off x="7057054" y="1390274"/>
            <a:ext cx="3172026" cy="4069323"/>
          </a:xfrm>
          <a:prstGeom prst="rect">
            <a:avLst/>
          </a:prstGeom>
        </p:spPr>
      </p:pic>
      <p:pic>
        <p:nvPicPr>
          <p:cNvPr id="11" name="Imagen 10" descr="Diagrama, Texto, Pizarra&#10;&#10;Descripción generada automáticamente">
            <a:extLst>
              <a:ext uri="{FF2B5EF4-FFF2-40B4-BE49-F238E27FC236}">
                <a16:creationId xmlns:a16="http://schemas.microsoft.com/office/drawing/2014/main" id="{F8B05CEA-3B32-4940-9248-75329F3F5F77}"/>
              </a:ext>
            </a:extLst>
          </p:cNvPr>
          <p:cNvPicPr>
            <a:picLocks noChangeAspect="1"/>
          </p:cNvPicPr>
          <p:nvPr/>
        </p:nvPicPr>
        <p:blipFill rotWithShape="1">
          <a:blip r:embed="rId3">
            <a:extLst>
              <a:ext uri="{28A0092B-C50C-407E-A947-70E740481C1C}">
                <a14:useLocalDpi xmlns:a14="http://schemas.microsoft.com/office/drawing/2010/main" val="0"/>
              </a:ext>
            </a:extLst>
          </a:blip>
          <a:srcRect l="4838" t="7944" r="2383" b="7105"/>
          <a:stretch/>
        </p:blipFill>
        <p:spPr>
          <a:xfrm>
            <a:off x="3040887" y="1382148"/>
            <a:ext cx="2950584" cy="4077449"/>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Rejilla – </a:t>
            </a:r>
            <a:r>
              <a:rPr lang="es-CO" b="1" dirty="0" err="1">
                <a:solidFill>
                  <a:srgbClr val="00823D"/>
                </a:solidFill>
                <a:latin typeface="VAG Rounded Std Light" panose="020F0502020204020204" pitchFamily="34" charset="0"/>
              </a:rPr>
              <a:t>Grid</a:t>
            </a:r>
            <a:r>
              <a:rPr lang="es-CO" b="1" dirty="0">
                <a:solidFill>
                  <a:srgbClr val="00823D"/>
                </a:solidFill>
                <a:latin typeface="VAG Rounded Std Light" panose="020F0502020204020204" pitchFamily="34" charset="0"/>
              </a:rPr>
              <a:t> – Grilla – </a:t>
            </a:r>
            <a:r>
              <a:rPr lang="es-CO" b="1" dirty="0" err="1">
                <a:solidFill>
                  <a:srgbClr val="00823D"/>
                </a:solidFill>
                <a:latin typeface="VAG Rounded Std Light" panose="020F0502020204020204" pitchFamily="34" charset="0"/>
              </a:rPr>
              <a:t>Layout</a:t>
            </a:r>
            <a:r>
              <a:rPr lang="es-CO" b="1" dirty="0">
                <a:solidFill>
                  <a:srgbClr val="00823D"/>
                </a:solidFill>
                <a:latin typeface="VAG Rounded Std Light" panose="020F0502020204020204" pitchFamily="34" charset="0"/>
              </a:rPr>
              <a:t> - Reglas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6" name="Imagen 5" descr="Logotipo&#10;&#10;Descripción generada automáticamente">
            <a:extLst>
              <a:ext uri="{FF2B5EF4-FFF2-40B4-BE49-F238E27FC236}">
                <a16:creationId xmlns:a16="http://schemas.microsoft.com/office/drawing/2014/main" id="{BEC80B2A-4E33-4AC0-8CA8-3C6498E5C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38" y="3594765"/>
            <a:ext cx="1398624" cy="1864832"/>
          </a:xfrm>
          <a:prstGeom prst="rect">
            <a:avLst/>
          </a:prstGeom>
        </p:spPr>
      </p:pic>
      <p:cxnSp>
        <p:nvCxnSpPr>
          <p:cNvPr id="16" name="Conector: curvado 15">
            <a:extLst>
              <a:ext uri="{FF2B5EF4-FFF2-40B4-BE49-F238E27FC236}">
                <a16:creationId xmlns:a16="http://schemas.microsoft.com/office/drawing/2014/main" id="{80F2B110-6134-4496-A845-C365439E37AA}"/>
              </a:ext>
            </a:extLst>
          </p:cNvPr>
          <p:cNvCxnSpPr>
            <a:cxnSpLocks/>
          </p:cNvCxnSpPr>
          <p:nvPr/>
        </p:nvCxnSpPr>
        <p:spPr>
          <a:xfrm flipV="1">
            <a:off x="5677786" y="2894629"/>
            <a:ext cx="1488558" cy="534371"/>
          </a:xfrm>
          <a:prstGeom prst="curvedConnector3">
            <a:avLst>
              <a:gd name="adj1" fmla="val 47857"/>
            </a:avLst>
          </a:prstGeom>
          <a:ln>
            <a:tailEnd type="triangle"/>
          </a:ln>
        </p:spPr>
        <p:style>
          <a:lnRef idx="2">
            <a:schemeClr val="dk1"/>
          </a:lnRef>
          <a:fillRef idx="0">
            <a:schemeClr val="dk1"/>
          </a:fillRef>
          <a:effectRef idx="1">
            <a:schemeClr val="dk1"/>
          </a:effectRef>
          <a:fontRef idx="minor">
            <a:schemeClr val="tx1"/>
          </a:fontRef>
        </p:style>
      </p:cxnSp>
      <p:sp>
        <p:nvSpPr>
          <p:cNvPr id="20" name="CuadroTexto 19">
            <a:extLst>
              <a:ext uri="{FF2B5EF4-FFF2-40B4-BE49-F238E27FC236}">
                <a16:creationId xmlns:a16="http://schemas.microsoft.com/office/drawing/2014/main" id="{72007DB1-7B1A-4126-B341-344DBEB8C907}"/>
              </a:ext>
            </a:extLst>
          </p:cNvPr>
          <p:cNvSpPr txBox="1"/>
          <p:nvPr/>
        </p:nvSpPr>
        <p:spPr>
          <a:xfrm>
            <a:off x="972438" y="2093684"/>
            <a:ext cx="1398624" cy="1169551"/>
          </a:xfrm>
          <a:prstGeom prst="rect">
            <a:avLst/>
          </a:prstGeom>
          <a:noFill/>
        </p:spPr>
        <p:txBody>
          <a:bodyPr wrap="square">
            <a:spAutoFit/>
          </a:bodyPr>
          <a:lstStyle/>
          <a:p>
            <a:r>
              <a:rPr lang="es-MX" sz="1400" dirty="0"/>
              <a:t>Aparece con el diseño de afiches del constructivismo ruso.</a:t>
            </a:r>
            <a:endParaRPr lang="es-CO" sz="1400" dirty="0"/>
          </a:p>
        </p:txBody>
      </p:sp>
    </p:spTree>
    <p:extLst>
      <p:ext uri="{BB962C8B-B14F-4D97-AF65-F5344CB8AC3E}">
        <p14:creationId xmlns:p14="http://schemas.microsoft.com/office/powerpoint/2010/main" val="311212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Imagen que contiene hombre, sostener, parado, paraguas&#10;&#10;Descripción generada automáticamente">
            <a:extLst>
              <a:ext uri="{FF2B5EF4-FFF2-40B4-BE49-F238E27FC236}">
                <a16:creationId xmlns:a16="http://schemas.microsoft.com/office/drawing/2014/main" id="{E444ABB0-5555-471B-B687-C769D61D6534}"/>
              </a:ext>
            </a:extLst>
          </p:cNvPr>
          <p:cNvPicPr>
            <a:picLocks noChangeAspect="1"/>
          </p:cNvPicPr>
          <p:nvPr/>
        </p:nvPicPr>
        <p:blipFill rotWithShape="1">
          <a:blip r:embed="rId4">
            <a:extLst>
              <a:ext uri="{28A0092B-C50C-407E-A947-70E740481C1C}">
                <a14:useLocalDpi xmlns:a14="http://schemas.microsoft.com/office/drawing/2010/main" val="0"/>
              </a:ext>
            </a:extLst>
          </a:blip>
          <a:srcRect t="11628" b="14263"/>
          <a:stretch/>
        </p:blipFill>
        <p:spPr>
          <a:xfrm>
            <a:off x="8031125" y="231532"/>
            <a:ext cx="3855720" cy="5082363"/>
          </a:xfrm>
          <a:prstGeom prst="rect">
            <a:avLst/>
          </a:prstGeom>
        </p:spPr>
      </p:pic>
      <p:sp>
        <p:nvSpPr>
          <p:cNvPr id="12" name="CuadroTexto 11">
            <a:extLst>
              <a:ext uri="{FF2B5EF4-FFF2-40B4-BE49-F238E27FC236}">
                <a16:creationId xmlns:a16="http://schemas.microsoft.com/office/drawing/2014/main" id="{B94A7C31-9917-4628-8B34-5D25A930F594}"/>
              </a:ext>
            </a:extLst>
          </p:cNvPr>
          <p:cNvSpPr txBox="1"/>
          <p:nvPr/>
        </p:nvSpPr>
        <p:spPr>
          <a:xfrm>
            <a:off x="5032496" y="3874571"/>
            <a:ext cx="2774682" cy="307777"/>
          </a:xfrm>
          <a:prstGeom prst="rect">
            <a:avLst/>
          </a:prstGeom>
          <a:noFill/>
        </p:spPr>
        <p:txBody>
          <a:bodyPr wrap="square">
            <a:spAutoFit/>
          </a:bodyPr>
          <a:lstStyle/>
          <a:p>
            <a:pPr algn="r"/>
            <a:r>
              <a:rPr lang="es-CO" sz="1400" dirty="0">
                <a:solidFill>
                  <a:srgbClr val="F64100"/>
                </a:solidFill>
              </a:rPr>
              <a:t>https://960.gs/</a:t>
            </a:r>
          </a:p>
        </p:txBody>
      </p:sp>
      <p:pic>
        <p:nvPicPr>
          <p:cNvPr id="7" name="Imagen 6">
            <a:extLst>
              <a:ext uri="{FF2B5EF4-FFF2-40B4-BE49-F238E27FC236}">
                <a16:creationId xmlns:a16="http://schemas.microsoft.com/office/drawing/2014/main" id="{CD76A3B3-4760-4FDA-9349-F0264AAAE192}"/>
              </a:ext>
            </a:extLst>
          </p:cNvPr>
          <p:cNvPicPr>
            <a:picLocks noChangeAspect="1"/>
          </p:cNvPicPr>
          <p:nvPr/>
        </p:nvPicPr>
        <p:blipFill>
          <a:blip r:embed="rId5"/>
          <a:stretch>
            <a:fillRect/>
          </a:stretch>
        </p:blipFill>
        <p:spPr>
          <a:xfrm>
            <a:off x="4543818" y="231532"/>
            <a:ext cx="3289004" cy="3391785"/>
          </a:xfrm>
          <a:prstGeom prst="rect">
            <a:avLst/>
          </a:prstGeom>
        </p:spPr>
      </p:pic>
      <p:pic>
        <p:nvPicPr>
          <p:cNvPr id="14" name="Imagen 13" descr="Imagen que contiene Gráfico&#10;&#10;Descripción generada automáticamente">
            <a:extLst>
              <a:ext uri="{FF2B5EF4-FFF2-40B4-BE49-F238E27FC236}">
                <a16:creationId xmlns:a16="http://schemas.microsoft.com/office/drawing/2014/main" id="{74DAA270-24BC-42A7-985E-6FF3E2264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69" y="939496"/>
            <a:ext cx="3801446" cy="2683821"/>
          </a:xfrm>
          <a:prstGeom prst="rect">
            <a:avLst/>
          </a:prstGeom>
        </p:spPr>
      </p:pic>
      <p:sp>
        <p:nvSpPr>
          <p:cNvPr id="15" name="CuadroTexto 14">
            <a:extLst>
              <a:ext uri="{FF2B5EF4-FFF2-40B4-BE49-F238E27FC236}">
                <a16:creationId xmlns:a16="http://schemas.microsoft.com/office/drawing/2014/main" id="{B9EB4A18-39D5-4F43-AF0F-C6F5CA6A81D9}"/>
              </a:ext>
            </a:extLst>
          </p:cNvPr>
          <p:cNvSpPr txBox="1"/>
          <p:nvPr/>
        </p:nvSpPr>
        <p:spPr>
          <a:xfrm>
            <a:off x="583378" y="3833264"/>
            <a:ext cx="3801446" cy="523220"/>
          </a:xfrm>
          <a:prstGeom prst="rect">
            <a:avLst/>
          </a:prstGeom>
          <a:noFill/>
        </p:spPr>
        <p:txBody>
          <a:bodyPr wrap="square">
            <a:spAutoFit/>
          </a:bodyPr>
          <a:lstStyle/>
          <a:p>
            <a:pPr algn="r"/>
            <a:r>
              <a:rPr lang="es-CO" sz="1400" dirty="0">
                <a:solidFill>
                  <a:srgbClr val="F64100"/>
                </a:solidFill>
              </a:rPr>
              <a:t>https://elliotjaystocks.com/blog/digests-typography-and-grids-part-1/</a:t>
            </a:r>
          </a:p>
        </p:txBody>
      </p:sp>
      <p:sp>
        <p:nvSpPr>
          <p:cNvPr id="16" name="Título 1">
            <a:extLst>
              <a:ext uri="{FF2B5EF4-FFF2-40B4-BE49-F238E27FC236}">
                <a16:creationId xmlns:a16="http://schemas.microsoft.com/office/drawing/2014/main" id="{632515F8-EBDF-4EA4-9DE6-EADA6B12C671}"/>
              </a:ext>
            </a:extLst>
          </p:cNvPr>
          <p:cNvSpPr txBox="1">
            <a:spLocks/>
          </p:cNvSpPr>
          <p:nvPr/>
        </p:nvSpPr>
        <p:spPr>
          <a:xfrm>
            <a:off x="544069" y="4598204"/>
            <a:ext cx="3719459" cy="71569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Múltiples usos</a:t>
            </a:r>
          </a:p>
        </p:txBody>
      </p:sp>
    </p:spTree>
    <p:extLst>
      <p:ext uri="{BB962C8B-B14F-4D97-AF65-F5344CB8AC3E}">
        <p14:creationId xmlns:p14="http://schemas.microsoft.com/office/powerpoint/2010/main" val="2618148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Piense como presentar el contenido en persona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62103"/>
          </a:xfrm>
          <a:prstGeom prst="rect">
            <a:avLst/>
          </a:prstGeom>
        </p:spPr>
        <p:txBody>
          <a:bodyPr wrap="square">
            <a:spAutoFit/>
          </a:bodyPr>
          <a:lstStyle/>
          <a:p>
            <a:r>
              <a:rPr lang="es-MX" sz="3200" dirty="0"/>
              <a:t>A menos que se presente el contenido como un monologo continuo que cubra todo sin interrupción, escoja un modelo de presentación que permita al usuario navegar por la conversación.</a:t>
            </a:r>
            <a:endParaRPr lang="es-MX" sz="3200" b="1" dirty="0"/>
          </a:p>
        </p:txBody>
      </p:sp>
    </p:spTree>
    <p:extLst>
      <p:ext uri="{BB962C8B-B14F-4D97-AF65-F5344CB8AC3E}">
        <p14:creationId xmlns:p14="http://schemas.microsoft.com/office/powerpoint/2010/main" val="14616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hlinkClick r:id="rId2"/>
            <a:extLst>
              <a:ext uri="{FF2B5EF4-FFF2-40B4-BE49-F238E27FC236}">
                <a16:creationId xmlns:a16="http://schemas.microsoft.com/office/drawing/2014/main" id="{90FA4223-20B7-444C-AA72-0DBA6384EDAF}"/>
              </a:ext>
            </a:extLst>
          </p:cNvPr>
          <p:cNvPicPr>
            <a:picLocks noChangeAspect="1"/>
          </p:cNvPicPr>
          <p:nvPr/>
        </p:nvPicPr>
        <p:blipFill>
          <a:blip r:embed="rId3"/>
          <a:stretch>
            <a:fillRect/>
          </a:stretch>
        </p:blipFill>
        <p:spPr>
          <a:xfrm>
            <a:off x="3263199" y="350875"/>
            <a:ext cx="8024600" cy="4596393"/>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1706084" y="4208604"/>
            <a:ext cx="1398624" cy="738664"/>
          </a:xfrm>
          <a:prstGeom prst="rect">
            <a:avLst/>
          </a:prstGeom>
          <a:noFill/>
        </p:spPr>
        <p:txBody>
          <a:bodyPr wrap="square">
            <a:spAutoFit/>
          </a:bodyPr>
          <a:lstStyle/>
          <a:p>
            <a:pPr algn="r"/>
            <a:r>
              <a:rPr lang="es-MX" sz="1400" dirty="0" err="1"/>
              <a:t>Storytelling</a:t>
            </a:r>
            <a:endParaRPr lang="es-MX" sz="1400" dirty="0"/>
          </a:p>
          <a:p>
            <a:pPr algn="r"/>
            <a:r>
              <a:rPr lang="es-MX" sz="1400" dirty="0"/>
              <a:t>Andrew </a:t>
            </a:r>
            <a:r>
              <a:rPr lang="es-MX" sz="1400" dirty="0" err="1"/>
              <a:t>Staton</a:t>
            </a:r>
            <a:endParaRPr lang="es-MX" sz="1400" dirty="0"/>
          </a:p>
          <a:p>
            <a:pPr algn="r"/>
            <a:r>
              <a:rPr lang="es-MX" sz="1400" dirty="0"/>
              <a:t>Pixar</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5147497" y="4999966"/>
            <a:ext cx="6140302" cy="307777"/>
          </a:xfrm>
          <a:prstGeom prst="rect">
            <a:avLst/>
          </a:prstGeom>
          <a:noFill/>
        </p:spPr>
        <p:txBody>
          <a:bodyPr wrap="square">
            <a:spAutoFit/>
          </a:bodyPr>
          <a:lstStyle>
            <a:defPPr>
              <a:defRPr lang="en-US"/>
            </a:defPPr>
            <a:lvl1pPr algn="r">
              <a:defRPr sz="1400">
                <a:solidFill>
                  <a:srgbClr val="F64100"/>
                </a:solidFill>
              </a:defRPr>
            </a:lvl1pPr>
          </a:lstStyle>
          <a:p>
            <a:r>
              <a:rPr lang="es-CO" dirty="0"/>
              <a:t>https://www.ted.com/talks/andrew_stanton_the_clues_to_a_great_story</a:t>
            </a:r>
          </a:p>
        </p:txBody>
      </p:sp>
    </p:spTree>
    <p:extLst>
      <p:ext uri="{BB962C8B-B14F-4D97-AF65-F5344CB8AC3E}">
        <p14:creationId xmlns:p14="http://schemas.microsoft.com/office/powerpoint/2010/main" val="3773258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1" name="CuadroTexto 10">
            <a:extLst>
              <a:ext uri="{FF2B5EF4-FFF2-40B4-BE49-F238E27FC236}">
                <a16:creationId xmlns:a16="http://schemas.microsoft.com/office/drawing/2014/main" id="{776AE986-D585-40B6-B4BD-6AB08CFB2E4A}"/>
              </a:ext>
            </a:extLst>
          </p:cNvPr>
          <p:cNvSpPr txBox="1"/>
          <p:nvPr/>
        </p:nvSpPr>
        <p:spPr>
          <a:xfrm>
            <a:off x="7057054" y="4288588"/>
            <a:ext cx="1763600" cy="738664"/>
          </a:xfrm>
          <a:prstGeom prst="rect">
            <a:avLst/>
          </a:prstGeom>
          <a:noFill/>
        </p:spPr>
        <p:txBody>
          <a:bodyPr wrap="square">
            <a:spAutoFit/>
          </a:bodyPr>
          <a:lstStyle/>
          <a:p>
            <a:r>
              <a:rPr lang="es-MX" sz="1400" dirty="0"/>
              <a:t>Diagrama de flujo</a:t>
            </a:r>
          </a:p>
          <a:p>
            <a:r>
              <a:rPr lang="es-MX" sz="1400" dirty="0"/>
              <a:t>Orden de navegación / Interacción</a:t>
            </a:r>
            <a:endParaRPr lang="es-CO" sz="1400" dirty="0"/>
          </a:p>
        </p:txBody>
      </p:sp>
      <p:sp>
        <p:nvSpPr>
          <p:cNvPr id="12" name="CuadroTexto 11">
            <a:extLst>
              <a:ext uri="{FF2B5EF4-FFF2-40B4-BE49-F238E27FC236}">
                <a16:creationId xmlns:a16="http://schemas.microsoft.com/office/drawing/2014/main" id="{142D09B8-DDCC-4EC7-B442-B7F0A8C144E8}"/>
              </a:ext>
            </a:extLst>
          </p:cNvPr>
          <p:cNvSpPr txBox="1"/>
          <p:nvPr/>
        </p:nvSpPr>
        <p:spPr>
          <a:xfrm>
            <a:off x="457199" y="5178771"/>
            <a:ext cx="7176978" cy="307777"/>
          </a:xfrm>
          <a:prstGeom prst="rect">
            <a:avLst/>
          </a:prstGeom>
          <a:noFill/>
        </p:spPr>
        <p:txBody>
          <a:bodyPr wrap="square">
            <a:spAutoFit/>
          </a:bodyPr>
          <a:lstStyle>
            <a:defPPr>
              <a:defRPr lang="en-US"/>
            </a:defPPr>
            <a:lvl1pPr algn="r">
              <a:defRPr sz="1400">
                <a:solidFill>
                  <a:srgbClr val="F64100"/>
                </a:solidFill>
              </a:defRPr>
            </a:lvl1pPr>
          </a:lstStyle>
          <a:p>
            <a:pPr algn="l"/>
            <a:r>
              <a:rPr lang="es-CO" b="1" dirty="0"/>
              <a:t>https://creativemarket.com/ericmillerdesign/136804-Website-Flowchart-Sitemap-Sketch</a:t>
            </a:r>
          </a:p>
        </p:txBody>
      </p:sp>
      <p:pic>
        <p:nvPicPr>
          <p:cNvPr id="6" name="Imagen 5">
            <a:extLst>
              <a:ext uri="{FF2B5EF4-FFF2-40B4-BE49-F238E27FC236}">
                <a16:creationId xmlns:a16="http://schemas.microsoft.com/office/drawing/2014/main" id="{5EC7F282-2C28-4CB2-A51B-A8CC808D294E}"/>
              </a:ext>
            </a:extLst>
          </p:cNvPr>
          <p:cNvPicPr>
            <a:picLocks noChangeAspect="1"/>
          </p:cNvPicPr>
          <p:nvPr/>
        </p:nvPicPr>
        <p:blipFill>
          <a:blip r:embed="rId4"/>
          <a:stretch>
            <a:fillRect/>
          </a:stretch>
        </p:blipFill>
        <p:spPr>
          <a:xfrm>
            <a:off x="457199" y="575653"/>
            <a:ext cx="6599855" cy="4451599"/>
          </a:xfrm>
          <a:prstGeom prst="rect">
            <a:avLst/>
          </a:prstGeom>
        </p:spPr>
      </p:pic>
    </p:spTree>
    <p:extLst>
      <p:ext uri="{BB962C8B-B14F-4D97-AF65-F5344CB8AC3E}">
        <p14:creationId xmlns:p14="http://schemas.microsoft.com/office/powerpoint/2010/main" val="3674702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Motor de un carro&#10;&#10;Descripción generada automáticamente con confianza baja">
            <a:extLst>
              <a:ext uri="{FF2B5EF4-FFF2-40B4-BE49-F238E27FC236}">
                <a16:creationId xmlns:a16="http://schemas.microsoft.com/office/drawing/2014/main" id="{F7D524E6-DE26-4A84-9D68-08B6A15A94EE}"/>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Effect>
                      <a14:colorTemperature colorTemp="5300"/>
                    </a14:imgEffect>
                    <a14:imgEffect>
                      <a14:saturation sat="33000"/>
                    </a14:imgEffect>
                  </a14:imgLayer>
                </a14:imgProps>
              </a:ext>
              <a:ext uri="{28A0092B-C50C-407E-A947-70E740481C1C}">
                <a14:useLocalDpi xmlns:a14="http://schemas.microsoft.com/office/drawing/2010/main" val="0"/>
              </a:ext>
            </a:extLst>
          </a:blip>
          <a:srcRect b="25000"/>
          <a:stretch/>
        </p:blipFill>
        <p:spPr>
          <a:xfrm>
            <a:off x="0" y="0"/>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2E3BA217-9F66-421A-B8EE-ACA40E89F459}"/>
              </a:ext>
            </a:extLst>
          </p:cNvPr>
          <p:cNvSpPr txBox="1">
            <a:spLocks/>
          </p:cNvSpPr>
          <p:nvPr/>
        </p:nvSpPr>
        <p:spPr>
          <a:xfrm>
            <a:off x="2442131" y="2275379"/>
            <a:ext cx="706985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VAG Rounded Std Light" panose="020F0502020204020204" pitchFamily="34" charset="0"/>
              </a:rPr>
              <a:t>¿Cuáles son las herramientas que no pueden faltar?</a:t>
            </a:r>
          </a:p>
        </p:txBody>
      </p:sp>
    </p:spTree>
    <p:extLst>
      <p:ext uri="{BB962C8B-B14F-4D97-AF65-F5344CB8AC3E}">
        <p14:creationId xmlns:p14="http://schemas.microsoft.com/office/powerpoint/2010/main" val="1937070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541721" y="1796902"/>
            <a:ext cx="8825023" cy="1976055"/>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dirty="0">
                <a:solidFill>
                  <a:srgbClr val="00823D"/>
                </a:solidFill>
                <a:latin typeface="VAG Rounded Std Light" panose="020F0502020204020204" pitchFamily="34" charset="0"/>
              </a:rPr>
              <a:t>“¿Qué hace bueno al diseño visual? El diseño visual, a diferencia del arte, no debe ser subjetivo. Tiene que lograr un propósito particular como resolver un problema, educar, o explicar una nueva característica. Un buen diseño visual se comunica de una manera que produce el resultado deseado.” </a:t>
            </a:r>
            <a:endParaRPr lang="es-CO" dirty="0">
              <a:solidFill>
                <a:srgbClr val="00823D"/>
              </a:solidFill>
              <a:latin typeface="VAG Rounded Std Light" panose="020F0502020204020204" pitchFamily="34" charset="0"/>
            </a:endParaRPr>
          </a:p>
        </p:txBody>
      </p:sp>
      <p:sp>
        <p:nvSpPr>
          <p:cNvPr id="4" name="CuadroTexto 3">
            <a:extLst>
              <a:ext uri="{FF2B5EF4-FFF2-40B4-BE49-F238E27FC236}">
                <a16:creationId xmlns:a16="http://schemas.microsoft.com/office/drawing/2014/main" id="{1BB5C079-339D-4654-BD70-ED43EE1A2F46}"/>
              </a:ext>
            </a:extLst>
          </p:cNvPr>
          <p:cNvSpPr txBox="1"/>
          <p:nvPr/>
        </p:nvSpPr>
        <p:spPr>
          <a:xfrm>
            <a:off x="7937045" y="3611804"/>
            <a:ext cx="2286000" cy="523220"/>
          </a:xfrm>
          <a:prstGeom prst="rect">
            <a:avLst/>
          </a:prstGeom>
          <a:noFill/>
        </p:spPr>
        <p:txBody>
          <a:bodyPr wrap="square" rtlCol="0">
            <a:spAutoFit/>
          </a:bodyPr>
          <a:lstStyle/>
          <a:p>
            <a:r>
              <a:rPr lang="es-CO" sz="2800" dirty="0">
                <a:solidFill>
                  <a:srgbClr val="003903"/>
                </a:solidFill>
              </a:rPr>
              <a:t>—JODI HERSH</a:t>
            </a:r>
          </a:p>
        </p:txBody>
      </p:sp>
    </p:spTree>
    <p:extLst>
      <p:ext uri="{BB962C8B-B14F-4D97-AF65-F5344CB8AC3E}">
        <p14:creationId xmlns:p14="http://schemas.microsoft.com/office/powerpoint/2010/main" val="1017499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6133B794-A9D8-4818-8384-5CD0E139EA69}"/>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pic>
        <p:nvPicPr>
          <p:cNvPr id="20" name="Imagen 19" descr="Texto&#10;&#10;Descripción generada automáticamente">
            <a:hlinkClick r:id="rId5"/>
            <a:extLst>
              <a:ext uri="{FF2B5EF4-FFF2-40B4-BE49-F238E27FC236}">
                <a16:creationId xmlns:a16="http://schemas.microsoft.com/office/drawing/2014/main" id="{BF61C6E2-0499-482E-81A6-E6735F3B3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4314" y="1142944"/>
            <a:ext cx="5224079" cy="2742641"/>
          </a:xfrm>
          <a:prstGeom prst="rect">
            <a:avLst/>
          </a:prstGeom>
        </p:spPr>
      </p:pic>
      <p:pic>
        <p:nvPicPr>
          <p:cNvPr id="16" name="Imagen 15" descr="Perro sentado en una silla&#10;&#10;Descripción generada automáticamente">
            <a:extLst>
              <a:ext uri="{FF2B5EF4-FFF2-40B4-BE49-F238E27FC236}">
                <a16:creationId xmlns:a16="http://schemas.microsoft.com/office/drawing/2014/main" id="{DA0F2A5D-03B5-47C1-A54E-6B23FF0FA36F}"/>
              </a:ext>
            </a:extLst>
          </p:cNvPr>
          <p:cNvPicPr>
            <a:picLocks noChangeAspect="1"/>
          </p:cNvPicPr>
          <p:nvPr/>
        </p:nvPicPr>
        <p:blipFill rotWithShape="1">
          <a:blip r:embed="rId7">
            <a:extLst>
              <a:ext uri="{28A0092B-C50C-407E-A947-70E740481C1C}">
                <a14:useLocalDpi xmlns:a14="http://schemas.microsoft.com/office/drawing/2010/main" val="0"/>
              </a:ext>
            </a:extLst>
          </a:blip>
          <a:srcRect t="11177" r="10956"/>
          <a:stretch/>
        </p:blipFill>
        <p:spPr>
          <a:xfrm>
            <a:off x="3693609" y="3976222"/>
            <a:ext cx="3102908" cy="2056935"/>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Una persona sentada en una silla de playa&#10;&#10;Descripción generada automáticamente con confianza media">
            <a:extLst>
              <a:ext uri="{FF2B5EF4-FFF2-40B4-BE49-F238E27FC236}">
                <a16:creationId xmlns:a16="http://schemas.microsoft.com/office/drawing/2014/main" id="{FCC70C71-74D6-47EA-B24F-9585696C10DE}"/>
              </a:ext>
            </a:extLst>
          </p:cNvPr>
          <p:cNvPicPr>
            <a:picLocks noChangeAspect="1"/>
          </p:cNvPicPr>
          <p:nvPr/>
        </p:nvPicPr>
        <p:blipFill rotWithShape="1">
          <a:blip r:embed="rId10">
            <a:extLst>
              <a:ext uri="{28A0092B-C50C-407E-A947-70E740481C1C}">
                <a14:useLocalDpi xmlns:a14="http://schemas.microsoft.com/office/drawing/2010/main" val="0"/>
              </a:ext>
            </a:extLst>
          </a:blip>
          <a:srcRect l="16985" r="19045"/>
          <a:stretch/>
        </p:blipFill>
        <p:spPr>
          <a:xfrm>
            <a:off x="479502" y="3085635"/>
            <a:ext cx="2888166" cy="2247900"/>
          </a:xfrm>
          <a:prstGeom prst="rect">
            <a:avLst/>
          </a:prstGeom>
        </p:spPr>
      </p:pic>
      <p:pic>
        <p:nvPicPr>
          <p:cNvPr id="8" name="Imagen 7" descr="Mujer sentada en una silla&#10;&#10;Descripción generada automáticamente con confianza media">
            <a:extLst>
              <a:ext uri="{FF2B5EF4-FFF2-40B4-BE49-F238E27FC236}">
                <a16:creationId xmlns:a16="http://schemas.microsoft.com/office/drawing/2014/main" id="{C12F2D81-7121-42E7-8448-9916437096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58774" y="356839"/>
            <a:ext cx="3393968" cy="1907336"/>
          </a:xfrm>
          <a:prstGeom prst="rect">
            <a:avLst/>
          </a:prstGeom>
        </p:spPr>
      </p:pic>
      <p:pic>
        <p:nvPicPr>
          <p:cNvPr id="14" name="Imagen 13" descr="Una persona acostado en una playa junto a un cuerpo de agua&#10;&#10;Descripción generada automáticamente con confianza media">
            <a:extLst>
              <a:ext uri="{FF2B5EF4-FFF2-40B4-BE49-F238E27FC236}">
                <a16:creationId xmlns:a16="http://schemas.microsoft.com/office/drawing/2014/main" id="{235A1273-4D56-4FF5-848B-6FD31A71F0C9}"/>
              </a:ext>
            </a:extLst>
          </p:cNvPr>
          <p:cNvPicPr>
            <a:picLocks noChangeAspect="1"/>
          </p:cNvPicPr>
          <p:nvPr/>
        </p:nvPicPr>
        <p:blipFill rotWithShape="1">
          <a:blip r:embed="rId12">
            <a:extLst>
              <a:ext uri="{28A0092B-C50C-407E-A947-70E740481C1C}">
                <a14:useLocalDpi xmlns:a14="http://schemas.microsoft.com/office/drawing/2010/main" val="0"/>
              </a:ext>
            </a:extLst>
          </a:blip>
          <a:srcRect l="14516" t="31661" r="21514"/>
          <a:stretch/>
        </p:blipFill>
        <p:spPr>
          <a:xfrm>
            <a:off x="8111674" y="3332247"/>
            <a:ext cx="2888167" cy="2056935"/>
          </a:xfrm>
          <a:prstGeom prst="rect">
            <a:avLst/>
          </a:prstGeom>
        </p:spPr>
      </p:pic>
      <p:pic>
        <p:nvPicPr>
          <p:cNvPr id="18" name="Imagen 17" descr="Hombre sentado en una silla&#10;&#10;Descripción generada automáticamente con confianza media">
            <a:extLst>
              <a:ext uri="{FF2B5EF4-FFF2-40B4-BE49-F238E27FC236}">
                <a16:creationId xmlns:a16="http://schemas.microsoft.com/office/drawing/2014/main" id="{E4402811-DB5C-4699-881E-91C2FA2AE122}"/>
              </a:ext>
            </a:extLst>
          </p:cNvPr>
          <p:cNvPicPr>
            <a:picLocks noChangeAspect="1"/>
          </p:cNvPicPr>
          <p:nvPr/>
        </p:nvPicPr>
        <p:blipFill rotWithShape="1">
          <a:blip r:embed="rId13">
            <a:extLst>
              <a:ext uri="{28A0092B-C50C-407E-A947-70E740481C1C}">
                <a14:useLocalDpi xmlns:a14="http://schemas.microsoft.com/office/drawing/2010/main" val="0"/>
              </a:ext>
            </a:extLst>
          </a:blip>
          <a:srcRect l="26870" t="20092"/>
          <a:stretch/>
        </p:blipFill>
        <p:spPr>
          <a:xfrm>
            <a:off x="1143698" y="208735"/>
            <a:ext cx="2549911" cy="1857509"/>
          </a:xfrm>
          <a:prstGeom prst="rect">
            <a:avLst/>
          </a:prstGeom>
        </p:spPr>
      </p:pic>
      <p:cxnSp>
        <p:nvCxnSpPr>
          <p:cNvPr id="22" name="Conector: curvado 21">
            <a:extLst>
              <a:ext uri="{FF2B5EF4-FFF2-40B4-BE49-F238E27FC236}">
                <a16:creationId xmlns:a16="http://schemas.microsoft.com/office/drawing/2014/main" id="{CD47E6C4-DA00-4D9E-B7CD-D487ACA566AB}"/>
              </a:ext>
            </a:extLst>
          </p:cNvPr>
          <p:cNvCxnSpPr>
            <a:cxnSpLocks/>
          </p:cNvCxnSpPr>
          <p:nvPr/>
        </p:nvCxnSpPr>
        <p:spPr>
          <a:xfrm flipV="1">
            <a:off x="6796517" y="946931"/>
            <a:ext cx="1187756" cy="881869"/>
          </a:xfrm>
          <a:prstGeom prst="curvedConnector3">
            <a:avLst/>
          </a:prstGeom>
          <a:ln w="28575">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25" name="Conector: curvado 24">
            <a:extLst>
              <a:ext uri="{FF2B5EF4-FFF2-40B4-BE49-F238E27FC236}">
                <a16:creationId xmlns:a16="http://schemas.microsoft.com/office/drawing/2014/main" id="{8F185EE9-F74A-4595-9EF2-D9C6071420E8}"/>
              </a:ext>
            </a:extLst>
          </p:cNvPr>
          <p:cNvCxnSpPr/>
          <p:nvPr/>
        </p:nvCxnSpPr>
        <p:spPr>
          <a:xfrm>
            <a:off x="3516546" y="1107066"/>
            <a:ext cx="914400" cy="914400"/>
          </a:xfrm>
          <a:prstGeom prst="curvedConnector3">
            <a:avLst/>
          </a:prstGeom>
          <a:ln w="28575">
            <a:solidFill>
              <a:schemeClr val="accent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7" name="Conector recto de flecha 26">
            <a:extLst>
              <a:ext uri="{FF2B5EF4-FFF2-40B4-BE49-F238E27FC236}">
                <a16:creationId xmlns:a16="http://schemas.microsoft.com/office/drawing/2014/main" id="{CA104C32-734D-4C29-B101-7177DD2733E8}"/>
              </a:ext>
            </a:extLst>
          </p:cNvPr>
          <p:cNvCxnSpPr/>
          <p:nvPr/>
        </p:nvCxnSpPr>
        <p:spPr>
          <a:xfrm>
            <a:off x="7390395" y="3679426"/>
            <a:ext cx="914400" cy="914400"/>
          </a:xfrm>
          <a:prstGeom prst="straightConnector1">
            <a:avLst/>
          </a:prstGeom>
          <a:ln w="28575">
            <a:solidFill>
              <a:schemeClr val="accent1"/>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0" name="Conector: curvado 29">
            <a:extLst>
              <a:ext uri="{FF2B5EF4-FFF2-40B4-BE49-F238E27FC236}">
                <a16:creationId xmlns:a16="http://schemas.microsoft.com/office/drawing/2014/main" id="{13578C8D-7C15-430F-87EA-8341349DB648}"/>
              </a:ext>
            </a:extLst>
          </p:cNvPr>
          <p:cNvCxnSpPr/>
          <p:nvPr/>
        </p:nvCxnSpPr>
        <p:spPr>
          <a:xfrm flipV="1">
            <a:off x="3127632" y="3332247"/>
            <a:ext cx="1187890" cy="347179"/>
          </a:xfrm>
          <a:prstGeom prst="curvedConnector3">
            <a:avLst/>
          </a:prstGeom>
          <a:ln w="28575">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2" name="Conector: curvado 31">
            <a:extLst>
              <a:ext uri="{FF2B5EF4-FFF2-40B4-BE49-F238E27FC236}">
                <a16:creationId xmlns:a16="http://schemas.microsoft.com/office/drawing/2014/main" id="{E7EF6841-848A-418C-B5F1-2E690FD8B53F}"/>
              </a:ext>
            </a:extLst>
          </p:cNvPr>
          <p:cNvCxnSpPr>
            <a:cxnSpLocks/>
          </p:cNvCxnSpPr>
          <p:nvPr/>
        </p:nvCxnSpPr>
        <p:spPr>
          <a:xfrm flipV="1">
            <a:off x="5735872" y="3679427"/>
            <a:ext cx="787590" cy="617312"/>
          </a:xfrm>
          <a:prstGeom prst="curvedConnector3">
            <a:avLst/>
          </a:prstGeom>
          <a:ln w="28575">
            <a:headEnd type="triangl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81062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Generalmente el usuario no lee, escanea.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782076"/>
            <a:ext cx="8972549" cy="2585323"/>
          </a:xfrm>
          <a:prstGeom prst="rect">
            <a:avLst/>
          </a:prstGeom>
        </p:spPr>
        <p:txBody>
          <a:bodyPr wrap="square">
            <a:spAutoFit/>
          </a:bodyPr>
          <a:lstStyle/>
          <a:p>
            <a:r>
              <a:rPr lang="es-ES" dirty="0"/>
              <a:t>La meta de escanear es encontrar las cosas rápido.</a:t>
            </a:r>
            <a:r>
              <a:rPr lang="es-MX" dirty="0"/>
              <a:t> Escanear es tan importante que se deben diseñar las páginas específicamente para ser escaneadas. </a:t>
            </a:r>
          </a:p>
          <a:p>
            <a:endParaRPr lang="es-MX" dirty="0"/>
          </a:p>
          <a:p>
            <a:r>
              <a:rPr lang="es-MX" dirty="0"/>
              <a:t>En una interfaz gráfica, el usuario empieza a escanear por un punto focal (usualmente en la esquina superior izquierda), escaneando de izquierda a derecha y avanzando en un arco de arriba hacia abajo.</a:t>
            </a:r>
          </a:p>
          <a:p>
            <a:endParaRPr lang="es-MX" b="1" dirty="0"/>
          </a:p>
          <a:p>
            <a:r>
              <a:rPr lang="es-MX" dirty="0"/>
              <a:t>Mirando elementos de la interfaz que capten la atención, ignorando los elementos que repulsen la atención y terminando en la esquina inferior derecha.</a:t>
            </a:r>
          </a:p>
        </p:txBody>
      </p:sp>
    </p:spTree>
    <p:extLst>
      <p:ext uri="{BB962C8B-B14F-4D97-AF65-F5344CB8AC3E}">
        <p14:creationId xmlns:p14="http://schemas.microsoft.com/office/powerpoint/2010/main" val="3302742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Diagrama&#10;&#10;Descripción generada automáticamente">
            <a:extLst>
              <a:ext uri="{FF2B5EF4-FFF2-40B4-BE49-F238E27FC236}">
                <a16:creationId xmlns:a16="http://schemas.microsoft.com/office/drawing/2014/main" id="{F22D3AD3-B11A-47A7-B3F6-F1D8D633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94" y="1203283"/>
            <a:ext cx="4686300" cy="3810000"/>
          </a:xfrm>
          <a:prstGeom prst="rect">
            <a:avLst/>
          </a:prstGeom>
        </p:spPr>
      </p:pic>
      <p:sp>
        <p:nvSpPr>
          <p:cNvPr id="11" name="Título 1">
            <a:extLst>
              <a:ext uri="{FF2B5EF4-FFF2-40B4-BE49-F238E27FC236}">
                <a16:creationId xmlns:a16="http://schemas.microsoft.com/office/drawing/2014/main" id="{1EF8C4A6-4C0B-4423-A19D-93013A1CB1AE}"/>
              </a:ext>
            </a:extLst>
          </p:cNvPr>
          <p:cNvSpPr txBox="1">
            <a:spLocks/>
          </p:cNvSpPr>
          <p:nvPr/>
        </p:nvSpPr>
        <p:spPr>
          <a:xfrm>
            <a:off x="866106" y="473160"/>
            <a:ext cx="5229894" cy="618614"/>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Regla de los tres tercios</a:t>
            </a:r>
          </a:p>
        </p:txBody>
      </p:sp>
      <p:sp>
        <p:nvSpPr>
          <p:cNvPr id="12" name="Rectángulo 11">
            <a:extLst>
              <a:ext uri="{FF2B5EF4-FFF2-40B4-BE49-F238E27FC236}">
                <a16:creationId xmlns:a16="http://schemas.microsoft.com/office/drawing/2014/main" id="{25C4AD83-D078-4C90-99E5-CE50501548C5}"/>
              </a:ext>
            </a:extLst>
          </p:cNvPr>
          <p:cNvSpPr/>
          <p:nvPr/>
        </p:nvSpPr>
        <p:spPr>
          <a:xfrm>
            <a:off x="1189515" y="1272538"/>
            <a:ext cx="4583076" cy="3970318"/>
          </a:xfrm>
          <a:prstGeom prst="rect">
            <a:avLst/>
          </a:prstGeom>
        </p:spPr>
        <p:txBody>
          <a:bodyPr wrap="square">
            <a:spAutoFit/>
          </a:bodyPr>
          <a:lstStyle/>
          <a:p>
            <a:r>
              <a:rPr lang="es-ES" dirty="0"/>
              <a:t>Mira una de tus fotografías y mentalmente </a:t>
            </a:r>
            <a:r>
              <a:rPr lang="es-ES" dirty="0">
                <a:solidFill>
                  <a:srgbClr val="F64100"/>
                </a:solidFill>
              </a:rPr>
              <a:t>divídela en tres tercios imaginarios, tanto horizontales como verticales</a:t>
            </a:r>
            <a:r>
              <a:rPr lang="es-ES" dirty="0"/>
              <a:t>. </a:t>
            </a:r>
          </a:p>
          <a:p>
            <a:endParaRPr lang="es-ES" dirty="0"/>
          </a:p>
          <a:p>
            <a:r>
              <a:rPr lang="es-ES" dirty="0"/>
              <a:t>La imagen te quedará dividida en 9 partes iguales, y los cuatro puntos de intersección de esas líneas son los que van a fijar los puntos adecuados para situar el centro, o centros, de interés de nuestra foto. </a:t>
            </a:r>
          </a:p>
          <a:p>
            <a:endParaRPr lang="es-ES" dirty="0"/>
          </a:p>
          <a:p>
            <a:r>
              <a:rPr lang="es-ES" dirty="0"/>
              <a:t>De esa forma estaremos rompiendo con la común costumbre de situar a nuestro sujeto o elemento protagonista justo en el centro del encuadre.</a:t>
            </a:r>
            <a:endParaRPr lang="es-MX" dirty="0"/>
          </a:p>
        </p:txBody>
      </p:sp>
      <p:sp>
        <p:nvSpPr>
          <p:cNvPr id="14" name="CuadroTexto 13">
            <a:extLst>
              <a:ext uri="{FF2B5EF4-FFF2-40B4-BE49-F238E27FC236}">
                <a16:creationId xmlns:a16="http://schemas.microsoft.com/office/drawing/2014/main" id="{BBD99F4E-7F97-4C36-B8B5-F88A2D7FE196}"/>
              </a:ext>
            </a:extLst>
          </p:cNvPr>
          <p:cNvSpPr txBox="1"/>
          <p:nvPr/>
        </p:nvSpPr>
        <p:spPr>
          <a:xfrm>
            <a:off x="6347194" y="5088968"/>
            <a:ext cx="4686300" cy="307777"/>
          </a:xfrm>
          <a:prstGeom prst="rect">
            <a:avLst/>
          </a:prstGeom>
          <a:noFill/>
        </p:spPr>
        <p:txBody>
          <a:bodyPr wrap="square">
            <a:spAutoFit/>
          </a:bodyPr>
          <a:lstStyle>
            <a:defPPr>
              <a:defRPr lang="en-US"/>
            </a:defPPr>
            <a:lvl1pPr>
              <a:defRPr sz="1400">
                <a:solidFill>
                  <a:srgbClr val="F64100"/>
                </a:solidFill>
              </a:defRPr>
            </a:lvl1pPr>
          </a:lstStyle>
          <a:p>
            <a:r>
              <a:rPr lang="es-CO" b="1" dirty="0"/>
              <a:t>https://www.dzoom.org.es/regla-de-los-tercios/</a:t>
            </a:r>
          </a:p>
        </p:txBody>
      </p:sp>
    </p:spTree>
    <p:extLst>
      <p:ext uri="{BB962C8B-B14F-4D97-AF65-F5344CB8AC3E}">
        <p14:creationId xmlns:p14="http://schemas.microsoft.com/office/powerpoint/2010/main" val="373433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8" name="CuadroTexto 7">
            <a:extLst>
              <a:ext uri="{FF2B5EF4-FFF2-40B4-BE49-F238E27FC236}">
                <a16:creationId xmlns:a16="http://schemas.microsoft.com/office/drawing/2014/main" id="{61B64AD4-ACE8-4D95-BA44-694270035D9A}"/>
              </a:ext>
            </a:extLst>
          </p:cNvPr>
          <p:cNvSpPr txBox="1"/>
          <p:nvPr/>
        </p:nvSpPr>
        <p:spPr>
          <a:xfrm>
            <a:off x="732335" y="961984"/>
            <a:ext cx="5438025" cy="2862322"/>
          </a:xfrm>
          <a:prstGeom prst="rect">
            <a:avLst/>
          </a:prstGeom>
          <a:noFill/>
        </p:spPr>
        <p:txBody>
          <a:bodyPr wrap="square">
            <a:spAutoFit/>
          </a:bodyPr>
          <a:lstStyle/>
          <a:p>
            <a:r>
              <a:rPr lang="es-ES" dirty="0"/>
              <a:t>El patrón de diseño en forma de Z viene de la forma en que la mayoría de los usuarios escanean las pantallas de un producto digital:</a:t>
            </a:r>
          </a:p>
          <a:p>
            <a:endParaRPr lang="es-ES" dirty="0"/>
          </a:p>
          <a:p>
            <a:pPr>
              <a:buFont typeface="+mj-lt"/>
              <a:buAutoNum type="arabicPeriod"/>
            </a:pPr>
            <a:r>
              <a:rPr lang="es-ES" dirty="0"/>
              <a:t>Recorren la parte superior de izquierda a derecha</a:t>
            </a:r>
          </a:p>
          <a:p>
            <a:pPr>
              <a:buFont typeface="+mj-lt"/>
              <a:buAutoNum type="arabicPeriod"/>
            </a:pPr>
            <a:endParaRPr lang="es-ES" dirty="0"/>
          </a:p>
          <a:p>
            <a:pPr>
              <a:buFont typeface="+mj-lt"/>
              <a:buAutoNum type="arabicPeriod"/>
            </a:pPr>
            <a:r>
              <a:rPr lang="es-ES" dirty="0"/>
              <a:t>Escanean en diagonal la parte central (aquí se pueden parar a observar si algo les llama la atención)</a:t>
            </a:r>
          </a:p>
          <a:p>
            <a:pPr>
              <a:buFont typeface="+mj-lt"/>
              <a:buAutoNum type="arabicPeriod"/>
            </a:pPr>
            <a:endParaRPr lang="es-ES" dirty="0"/>
          </a:p>
          <a:p>
            <a:pPr>
              <a:buFont typeface="+mj-lt"/>
              <a:buAutoNum type="arabicPeriod"/>
            </a:pPr>
            <a:r>
              <a:rPr lang="es-ES" dirty="0"/>
              <a:t>Recorren la parte inferior de izquierda a derecha</a:t>
            </a:r>
          </a:p>
        </p:txBody>
      </p:sp>
      <p:pic>
        <p:nvPicPr>
          <p:cNvPr id="7" name="Imagen 6" descr="Gráfico, Gráfico de líneas&#10;&#10;Descripción generada automáticamente">
            <a:extLst>
              <a:ext uri="{FF2B5EF4-FFF2-40B4-BE49-F238E27FC236}">
                <a16:creationId xmlns:a16="http://schemas.microsoft.com/office/drawing/2014/main" id="{DD4EC8F8-D653-404F-8721-533D6FAE2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137" y="961984"/>
            <a:ext cx="5420138" cy="3569548"/>
          </a:xfrm>
          <a:prstGeom prst="rect">
            <a:avLst/>
          </a:prstGeom>
        </p:spPr>
      </p:pic>
      <p:pic>
        <p:nvPicPr>
          <p:cNvPr id="11" name="Imagen 10" descr="Diagrama&#10;&#10;Descripción generada automáticamente">
            <a:extLst>
              <a:ext uri="{FF2B5EF4-FFF2-40B4-BE49-F238E27FC236}">
                <a16:creationId xmlns:a16="http://schemas.microsoft.com/office/drawing/2014/main" id="{FB403ACE-680A-466D-85CC-92BA3815C533}"/>
              </a:ext>
            </a:extLst>
          </p:cNvPr>
          <p:cNvPicPr>
            <a:picLocks noChangeAspect="1"/>
          </p:cNvPicPr>
          <p:nvPr/>
        </p:nvPicPr>
        <p:blipFill rotWithShape="1">
          <a:blip r:embed="rId5">
            <a:extLst>
              <a:ext uri="{28A0092B-C50C-407E-A947-70E740481C1C}">
                <a14:useLocalDpi xmlns:a14="http://schemas.microsoft.com/office/drawing/2010/main" val="0"/>
              </a:ext>
            </a:extLst>
          </a:blip>
          <a:srcRect l="14200" r="17916" b="15738"/>
          <a:stretch/>
        </p:blipFill>
        <p:spPr>
          <a:xfrm>
            <a:off x="732335" y="4025220"/>
            <a:ext cx="2972767" cy="1564726"/>
          </a:xfrm>
          <a:prstGeom prst="rect">
            <a:avLst/>
          </a:prstGeom>
        </p:spPr>
      </p:pic>
    </p:spTree>
    <p:extLst>
      <p:ext uri="{BB962C8B-B14F-4D97-AF65-F5344CB8AC3E}">
        <p14:creationId xmlns:p14="http://schemas.microsoft.com/office/powerpoint/2010/main" val="2185113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texto bien presentado, es hermoso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El texto debe ser atractivo, con una tipografía fácil de leer, con una jerarquía visual clara y con texto conciso. Siempre es una opción segura usar un apropiado sistema de fuentes según la plataforma, sistema operativo, pantalla o sustrato. </a:t>
            </a:r>
          </a:p>
          <a:p>
            <a:endParaRPr lang="es-MX" dirty="0"/>
          </a:p>
          <a:p>
            <a:r>
              <a:rPr lang="es-MX" dirty="0"/>
              <a:t>Use color, sombra, atributos de texto y mayúsculas iniciales para ayudar al usuario a entender el texto. Si quiere asegurarse que todos los usuarios puedan leer el texto fácil, use un color oscuro del texto sobre un fondo de color claro.</a:t>
            </a:r>
          </a:p>
        </p:txBody>
      </p:sp>
    </p:spTree>
    <p:extLst>
      <p:ext uri="{BB962C8B-B14F-4D97-AF65-F5344CB8AC3E}">
        <p14:creationId xmlns:p14="http://schemas.microsoft.com/office/powerpoint/2010/main" val="4014562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bujo de ingeniería&#10;&#10;Descripción generada automáticamente con confianza baja">
            <a:extLst>
              <a:ext uri="{FF2B5EF4-FFF2-40B4-BE49-F238E27FC236}">
                <a16:creationId xmlns:a16="http://schemas.microsoft.com/office/drawing/2014/main" id="{D1707F2D-8A21-4728-A518-594CD7B8376D}"/>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t="15946" b="8623"/>
          <a:stretch/>
        </p:blipFill>
        <p:spPr>
          <a:xfrm>
            <a:off x="0" y="1"/>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Logotipo&#10;&#10;Descripción generada automáticamente">
            <a:extLst>
              <a:ext uri="{FF2B5EF4-FFF2-40B4-BE49-F238E27FC236}">
                <a16:creationId xmlns:a16="http://schemas.microsoft.com/office/drawing/2014/main" id="{188EB7E2-9DD1-4F63-B31E-27DFE14709B9}"/>
              </a:ext>
            </a:extLst>
          </p:cNvPr>
          <p:cNvPicPr>
            <a:picLocks noChangeAspect="1"/>
          </p:cNvPicPr>
          <p:nvPr/>
        </p:nvPicPr>
        <p:blipFill rotWithShape="1">
          <a:blip r:embed="rId7">
            <a:duotone>
              <a:prstClr val="black"/>
              <a:schemeClr val="accent6">
                <a:tint val="45000"/>
                <a:satMod val="400000"/>
              </a:schemeClr>
            </a:duotone>
            <a:extLst>
              <a:ext uri="{28A0092B-C50C-407E-A947-70E740481C1C}">
                <a14:useLocalDpi xmlns:a14="http://schemas.microsoft.com/office/drawing/2010/main" val="0"/>
              </a:ext>
            </a:extLst>
          </a:blip>
          <a:srcRect l="8065" t="14666" r="8055" b="14893"/>
          <a:stretch/>
        </p:blipFill>
        <p:spPr>
          <a:xfrm>
            <a:off x="2703048" y="2711807"/>
            <a:ext cx="6340591" cy="1256042"/>
          </a:xfrm>
          <a:prstGeom prst="rect">
            <a:avLst/>
          </a:prstGeom>
        </p:spPr>
      </p:pic>
      <p:sp>
        <p:nvSpPr>
          <p:cNvPr id="5" name="CuadroTexto 4">
            <a:extLst>
              <a:ext uri="{FF2B5EF4-FFF2-40B4-BE49-F238E27FC236}">
                <a16:creationId xmlns:a16="http://schemas.microsoft.com/office/drawing/2014/main" id="{56878C3C-92DB-465F-A7B7-54455B36437E}"/>
              </a:ext>
            </a:extLst>
          </p:cNvPr>
          <p:cNvSpPr txBox="1"/>
          <p:nvPr/>
        </p:nvSpPr>
        <p:spPr>
          <a:xfrm>
            <a:off x="491980" y="312401"/>
            <a:ext cx="3126177" cy="584775"/>
          </a:xfrm>
          <a:prstGeom prst="rect">
            <a:avLst/>
          </a:prstGeom>
          <a:noFill/>
        </p:spPr>
        <p:txBody>
          <a:bodyPr wrap="none" rtlCol="0">
            <a:spAutoFit/>
          </a:bodyPr>
          <a:lstStyle/>
          <a:p>
            <a:r>
              <a:rPr lang="es-ES" sz="3200" b="1" dirty="0">
                <a:solidFill>
                  <a:srgbClr val="003903"/>
                </a:solidFill>
              </a:rPr>
              <a:t>La vieja confiable</a:t>
            </a:r>
            <a:endParaRPr lang="es-CO" sz="3200" b="1" dirty="0">
              <a:solidFill>
                <a:srgbClr val="003903"/>
              </a:solidFill>
            </a:endParaRPr>
          </a:p>
        </p:txBody>
      </p:sp>
    </p:spTree>
    <p:extLst>
      <p:ext uri="{BB962C8B-B14F-4D97-AF65-F5344CB8AC3E}">
        <p14:creationId xmlns:p14="http://schemas.microsoft.com/office/powerpoint/2010/main" val="978735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letrero verde con letras blancas en la calle&#10;&#10;Descripción generada automáticamente con confianza media">
            <a:extLst>
              <a:ext uri="{FF2B5EF4-FFF2-40B4-BE49-F238E27FC236}">
                <a16:creationId xmlns:a16="http://schemas.microsoft.com/office/drawing/2014/main" id="{BC8C21E6-90C9-4D5C-9EBC-A14711038C4E}"/>
              </a:ext>
            </a:extLst>
          </p:cNvPr>
          <p:cNvPicPr>
            <a:picLocks noChangeAspect="1"/>
          </p:cNvPicPr>
          <p:nvPr/>
        </p:nvPicPr>
        <p:blipFill rotWithShape="1">
          <a:blip r:embed="rId2">
            <a:extLst>
              <a:ext uri="{28A0092B-C50C-407E-A947-70E740481C1C}">
                <a14:useLocalDpi xmlns:a14="http://schemas.microsoft.com/office/drawing/2010/main" val="0"/>
              </a:ext>
            </a:extLst>
          </a:blip>
          <a:srcRect l="20634" t="10719" b="12802"/>
          <a:stretch/>
        </p:blipFill>
        <p:spPr>
          <a:xfrm>
            <a:off x="2599437" y="2990622"/>
            <a:ext cx="4038735" cy="2588046"/>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rot="16200000">
            <a:off x="-4257047" y="-27101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Helvética en el mundo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Logotipo, nombre de la empresa&#10;&#10;Descripción generada automáticamente">
            <a:extLst>
              <a:ext uri="{FF2B5EF4-FFF2-40B4-BE49-F238E27FC236}">
                <a16:creationId xmlns:a16="http://schemas.microsoft.com/office/drawing/2014/main" id="{B278C471-5D03-4188-9232-11EA45B76F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4544" y="912577"/>
            <a:ext cx="2615726" cy="1660779"/>
          </a:xfrm>
          <a:prstGeom prst="rect">
            <a:avLst/>
          </a:prstGeom>
        </p:spPr>
      </p:pic>
      <p:pic>
        <p:nvPicPr>
          <p:cNvPr id="12" name="Imagen 11" descr="Texto, Carta&#10;&#10;Descripción generada automáticamente">
            <a:extLst>
              <a:ext uri="{FF2B5EF4-FFF2-40B4-BE49-F238E27FC236}">
                <a16:creationId xmlns:a16="http://schemas.microsoft.com/office/drawing/2014/main" id="{800D36DF-6CC3-4118-BA7D-8CD51F9487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7948" y="538149"/>
            <a:ext cx="3616684" cy="2035207"/>
          </a:xfrm>
          <a:prstGeom prst="rect">
            <a:avLst/>
          </a:prstGeom>
        </p:spPr>
      </p:pic>
      <p:pic>
        <p:nvPicPr>
          <p:cNvPr id="16" name="Imagen 15" descr="Imagen que contiene hombre, persona, viendo, parado&#10;&#10;Descripción generada automáticamente">
            <a:hlinkClick r:id="rId7"/>
            <a:extLst>
              <a:ext uri="{FF2B5EF4-FFF2-40B4-BE49-F238E27FC236}">
                <a16:creationId xmlns:a16="http://schemas.microsoft.com/office/drawing/2014/main" id="{A684A86A-ADF2-48C2-99CA-3F839999A8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257" y="2153590"/>
            <a:ext cx="3801637" cy="2166933"/>
          </a:xfrm>
          <a:prstGeom prst="rect">
            <a:avLst/>
          </a:prstGeom>
        </p:spPr>
      </p:pic>
      <p:sp>
        <p:nvSpPr>
          <p:cNvPr id="17" name="CuadroTexto 16">
            <a:extLst>
              <a:ext uri="{FF2B5EF4-FFF2-40B4-BE49-F238E27FC236}">
                <a16:creationId xmlns:a16="http://schemas.microsoft.com/office/drawing/2014/main" id="{6561BE0B-0A8B-4658-9F96-1C7235470644}"/>
              </a:ext>
            </a:extLst>
          </p:cNvPr>
          <p:cNvSpPr txBox="1"/>
          <p:nvPr/>
        </p:nvSpPr>
        <p:spPr>
          <a:xfrm>
            <a:off x="7524256" y="4399948"/>
            <a:ext cx="3801637" cy="307777"/>
          </a:xfrm>
          <a:prstGeom prst="rect">
            <a:avLst/>
          </a:prstGeom>
          <a:noFill/>
        </p:spPr>
        <p:txBody>
          <a:bodyPr wrap="square">
            <a:spAutoFit/>
          </a:bodyPr>
          <a:lstStyle/>
          <a:p>
            <a:r>
              <a:rPr lang="es-MX" sz="1400" dirty="0"/>
              <a:t>Documental sobre esta tipografía</a:t>
            </a:r>
            <a:endParaRPr lang="es-CO" sz="1400" dirty="0"/>
          </a:p>
        </p:txBody>
      </p:sp>
      <p:sp>
        <p:nvSpPr>
          <p:cNvPr id="18" name="CuadroTexto 17">
            <a:extLst>
              <a:ext uri="{FF2B5EF4-FFF2-40B4-BE49-F238E27FC236}">
                <a16:creationId xmlns:a16="http://schemas.microsoft.com/office/drawing/2014/main" id="{8828EBF8-A269-44AE-82C9-7117075FCF66}"/>
              </a:ext>
            </a:extLst>
          </p:cNvPr>
          <p:cNvSpPr txBox="1"/>
          <p:nvPr/>
        </p:nvSpPr>
        <p:spPr>
          <a:xfrm>
            <a:off x="7524257" y="4704672"/>
            <a:ext cx="3801636" cy="276999"/>
          </a:xfrm>
          <a:prstGeom prst="rect">
            <a:avLst/>
          </a:prstGeom>
          <a:noFill/>
        </p:spPr>
        <p:txBody>
          <a:bodyPr wrap="square">
            <a:spAutoFit/>
          </a:bodyPr>
          <a:lstStyle>
            <a:defPPr>
              <a:defRPr lang="en-US"/>
            </a:defPPr>
            <a:lvl1pPr algn="r">
              <a:defRPr sz="1400">
                <a:solidFill>
                  <a:srgbClr val="F64100"/>
                </a:solidFill>
              </a:defRPr>
            </a:lvl1pPr>
          </a:lstStyle>
          <a:p>
            <a:pPr algn="l"/>
            <a:r>
              <a:rPr lang="es-CO" sz="1200" b="1" dirty="0"/>
              <a:t>https://www.youtube.com/watch?v=6K8Rq7zstf4</a:t>
            </a:r>
          </a:p>
        </p:txBody>
      </p:sp>
    </p:spTree>
    <p:extLst>
      <p:ext uri="{BB962C8B-B14F-4D97-AF65-F5344CB8AC3E}">
        <p14:creationId xmlns:p14="http://schemas.microsoft.com/office/powerpoint/2010/main" val="1016961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Helvética no es la única fuente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Un letrero de color negro&#10;&#10;Descripción generada automáticamente con confianza baja">
            <a:extLst>
              <a:ext uri="{FF2B5EF4-FFF2-40B4-BE49-F238E27FC236}">
                <a16:creationId xmlns:a16="http://schemas.microsoft.com/office/drawing/2014/main" id="{A0547CB8-9729-43EC-AB32-BC2ED9EC5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06" y="5148354"/>
            <a:ext cx="1236487" cy="1236487"/>
          </a:xfrm>
          <a:prstGeom prst="rect">
            <a:avLst/>
          </a:prstGeom>
        </p:spPr>
      </p:pic>
      <p:sp>
        <p:nvSpPr>
          <p:cNvPr id="6" name="CuadroTexto 5">
            <a:extLst>
              <a:ext uri="{FF2B5EF4-FFF2-40B4-BE49-F238E27FC236}">
                <a16:creationId xmlns:a16="http://schemas.microsoft.com/office/drawing/2014/main" id="{8D061370-37AD-4980-8C05-9D071DAB4D04}"/>
              </a:ext>
            </a:extLst>
          </p:cNvPr>
          <p:cNvSpPr txBox="1"/>
          <p:nvPr/>
        </p:nvSpPr>
        <p:spPr>
          <a:xfrm>
            <a:off x="2151059" y="6287754"/>
            <a:ext cx="3641381" cy="369332"/>
          </a:xfrm>
          <a:prstGeom prst="rect">
            <a:avLst/>
          </a:prstGeom>
          <a:noFill/>
        </p:spPr>
        <p:txBody>
          <a:bodyPr wrap="none" rtlCol="0">
            <a:spAutoFit/>
          </a:bodyPr>
          <a:lstStyle/>
          <a:p>
            <a:r>
              <a:rPr lang="es-ES" b="1" dirty="0">
                <a:solidFill>
                  <a:schemeClr val="bg1">
                    <a:lumMod val="95000"/>
                  </a:schemeClr>
                </a:solidFill>
              </a:rPr>
              <a:t>La familia helvética vale $ </a:t>
            </a:r>
            <a:r>
              <a:rPr lang="es-CO" b="1" dirty="0">
                <a:solidFill>
                  <a:schemeClr val="bg1">
                    <a:lumMod val="95000"/>
                  </a:schemeClr>
                </a:solidFill>
              </a:rPr>
              <a:t>852.58 US</a:t>
            </a:r>
          </a:p>
        </p:txBody>
      </p:sp>
      <p:pic>
        <p:nvPicPr>
          <p:cNvPr id="16" name="Imagen 15" descr="Texto&#10;&#10;Descripción generada automáticamente">
            <a:extLst>
              <a:ext uri="{FF2B5EF4-FFF2-40B4-BE49-F238E27FC236}">
                <a16:creationId xmlns:a16="http://schemas.microsoft.com/office/drawing/2014/main" id="{7775ADD2-75BC-489D-9ECB-076F11C840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106" y="1437530"/>
            <a:ext cx="6491810" cy="3200652"/>
          </a:xfrm>
          <a:prstGeom prst="rect">
            <a:avLst/>
          </a:prstGeom>
        </p:spPr>
      </p:pic>
      <p:pic>
        <p:nvPicPr>
          <p:cNvPr id="12" name="Imagen 11" descr="Texto&#10;&#10;Descripción generada automáticamente con confianza media">
            <a:extLst>
              <a:ext uri="{FF2B5EF4-FFF2-40B4-BE49-F238E27FC236}">
                <a16:creationId xmlns:a16="http://schemas.microsoft.com/office/drawing/2014/main" id="{9D77CD3B-3122-4A0D-9441-5B647CFF7D2F}"/>
              </a:ext>
            </a:extLst>
          </p:cNvPr>
          <p:cNvPicPr>
            <a:picLocks noChangeAspect="1"/>
          </p:cNvPicPr>
          <p:nvPr/>
        </p:nvPicPr>
        <p:blipFill rotWithShape="1">
          <a:blip r:embed="rId6">
            <a:extLst>
              <a:ext uri="{28A0092B-C50C-407E-A947-70E740481C1C}">
                <a14:useLocalDpi xmlns:a14="http://schemas.microsoft.com/office/drawing/2010/main" val="0"/>
              </a:ext>
            </a:extLst>
          </a:blip>
          <a:srcRect l="12348" t="32087" r="13110" b="34532"/>
          <a:stretch/>
        </p:blipFill>
        <p:spPr>
          <a:xfrm>
            <a:off x="4577544" y="4559439"/>
            <a:ext cx="2442117" cy="572324"/>
          </a:xfrm>
          <a:prstGeom prst="rect">
            <a:avLst/>
          </a:prstGeom>
        </p:spPr>
      </p:pic>
      <p:pic>
        <p:nvPicPr>
          <p:cNvPr id="18" name="Imagen 17">
            <a:extLst>
              <a:ext uri="{FF2B5EF4-FFF2-40B4-BE49-F238E27FC236}">
                <a16:creationId xmlns:a16="http://schemas.microsoft.com/office/drawing/2014/main" id="{69B9BFD9-19C5-4600-9788-E24CB3525066}"/>
              </a:ext>
            </a:extLst>
          </p:cNvPr>
          <p:cNvPicPr>
            <a:picLocks noChangeAspect="1"/>
          </p:cNvPicPr>
          <p:nvPr/>
        </p:nvPicPr>
        <p:blipFill>
          <a:blip r:embed="rId7"/>
          <a:stretch>
            <a:fillRect/>
          </a:stretch>
        </p:blipFill>
        <p:spPr>
          <a:xfrm>
            <a:off x="7636298" y="2668808"/>
            <a:ext cx="3738603" cy="2407687"/>
          </a:xfrm>
          <a:prstGeom prst="rect">
            <a:avLst/>
          </a:prstGeom>
        </p:spPr>
      </p:pic>
      <p:sp>
        <p:nvSpPr>
          <p:cNvPr id="11" name="CuadroTexto 10">
            <a:extLst>
              <a:ext uri="{FF2B5EF4-FFF2-40B4-BE49-F238E27FC236}">
                <a16:creationId xmlns:a16="http://schemas.microsoft.com/office/drawing/2014/main" id="{2739B18C-BBCC-41AC-8D0F-054C481DA7DC}"/>
              </a:ext>
            </a:extLst>
          </p:cNvPr>
          <p:cNvSpPr txBox="1"/>
          <p:nvPr/>
        </p:nvSpPr>
        <p:spPr>
          <a:xfrm>
            <a:off x="6594321" y="4118376"/>
            <a:ext cx="376354" cy="707886"/>
          </a:xfrm>
          <a:prstGeom prst="rect">
            <a:avLst/>
          </a:prstGeom>
          <a:noFill/>
        </p:spPr>
        <p:txBody>
          <a:bodyPr wrap="square">
            <a:spAutoFit/>
          </a:bodyPr>
          <a:lstStyle/>
          <a:p>
            <a:r>
              <a:rPr lang="es-CO" sz="4000" dirty="0"/>
              <a:t>👌</a:t>
            </a:r>
          </a:p>
        </p:txBody>
      </p:sp>
      <p:sp>
        <p:nvSpPr>
          <p:cNvPr id="14" name="CuadroTexto 13">
            <a:extLst>
              <a:ext uri="{FF2B5EF4-FFF2-40B4-BE49-F238E27FC236}">
                <a16:creationId xmlns:a16="http://schemas.microsoft.com/office/drawing/2014/main" id="{DDE72B97-C88D-4E37-8F73-CADB44519DF4}"/>
              </a:ext>
            </a:extLst>
          </p:cNvPr>
          <p:cNvSpPr txBox="1"/>
          <p:nvPr/>
        </p:nvSpPr>
        <p:spPr>
          <a:xfrm>
            <a:off x="10986002" y="4118376"/>
            <a:ext cx="777798" cy="707886"/>
          </a:xfrm>
          <a:prstGeom prst="rect">
            <a:avLst/>
          </a:prstGeom>
          <a:noFill/>
        </p:spPr>
        <p:txBody>
          <a:bodyPr wrap="square">
            <a:spAutoFit/>
          </a:bodyPr>
          <a:lstStyle/>
          <a:p>
            <a:r>
              <a:rPr lang="es-CO" sz="4000" dirty="0"/>
              <a:t>😎</a:t>
            </a:r>
          </a:p>
        </p:txBody>
      </p:sp>
    </p:spTree>
    <p:extLst>
      <p:ext uri="{BB962C8B-B14F-4D97-AF65-F5344CB8AC3E}">
        <p14:creationId xmlns:p14="http://schemas.microsoft.com/office/powerpoint/2010/main" val="1822018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conjunto de letras negras en un fondo blanco&#10;&#10;Descripción generada automáticamente con confianza media">
            <a:extLst>
              <a:ext uri="{FF2B5EF4-FFF2-40B4-BE49-F238E27FC236}">
                <a16:creationId xmlns:a16="http://schemas.microsoft.com/office/drawing/2014/main" id="{CEE0F2A5-56E2-4F2C-9427-5C71326C629C}"/>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b="1878"/>
          <a:stretch/>
        </p:blipFill>
        <p:spPr>
          <a:xfrm>
            <a:off x="0" y="-32739"/>
            <a:ext cx="12191998" cy="6890739"/>
          </a:xfrm>
          <a:prstGeom prst="rect">
            <a:avLst/>
          </a:prstGeom>
        </p:spPr>
      </p:pic>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0" name="Título 1">
            <a:extLst>
              <a:ext uri="{FF2B5EF4-FFF2-40B4-BE49-F238E27FC236}">
                <a16:creationId xmlns:a16="http://schemas.microsoft.com/office/drawing/2014/main" id="{5DDFDCED-2D5F-48C4-A97E-98B4F90F61F5}"/>
              </a:ext>
            </a:extLst>
          </p:cNvPr>
          <p:cNvSpPr txBox="1">
            <a:spLocks/>
          </p:cNvSpPr>
          <p:nvPr/>
        </p:nvSpPr>
        <p:spPr>
          <a:xfrm>
            <a:off x="2308317" y="2511341"/>
            <a:ext cx="7069859" cy="1153621"/>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Comic Sans MS" panose="030F0702030302020204" pitchFamily="66" charset="0"/>
              </a:rPr>
              <a:t>¿Qué tipografías conoce?*</a:t>
            </a:r>
          </a:p>
        </p:txBody>
      </p:sp>
      <p:sp>
        <p:nvSpPr>
          <p:cNvPr id="12" name="Título 1">
            <a:extLst>
              <a:ext uri="{FF2B5EF4-FFF2-40B4-BE49-F238E27FC236}">
                <a16:creationId xmlns:a16="http://schemas.microsoft.com/office/drawing/2014/main" id="{16AC2B0E-CBCE-436A-AA2F-315E7FBFCB16}"/>
              </a:ext>
            </a:extLst>
          </p:cNvPr>
          <p:cNvSpPr txBox="1">
            <a:spLocks/>
          </p:cNvSpPr>
          <p:nvPr/>
        </p:nvSpPr>
        <p:spPr>
          <a:xfrm>
            <a:off x="398275" y="6291558"/>
            <a:ext cx="7512350"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*Evite usar Comic Sans en presentaciones y documentos</a:t>
            </a:r>
            <a:endParaRPr lang="es-CO" sz="1800" b="1" dirty="0">
              <a:solidFill>
                <a:schemeClr val="bg1">
                  <a:lumMod val="95000"/>
                </a:schemeClr>
              </a:solidFill>
              <a:latin typeface="VAG Rounded Std Light" panose="020F0502020204020204" pitchFamily="34" charset="0"/>
            </a:endParaRPr>
          </a:p>
        </p:txBody>
      </p:sp>
    </p:spTree>
    <p:extLst>
      <p:ext uri="{BB962C8B-B14F-4D97-AF65-F5344CB8AC3E}">
        <p14:creationId xmlns:p14="http://schemas.microsoft.com/office/powerpoint/2010/main" val="2806516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El color debe comunicar</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La interpretación del color depende de la cultura, pero el significado del rojo, amarillo y el verde como indicadores de estado son globalmente consistente. </a:t>
            </a:r>
          </a:p>
          <a:p>
            <a:endParaRPr lang="es-MX" dirty="0"/>
          </a:p>
          <a:p>
            <a:r>
              <a:rPr lang="es-MX" dirty="0"/>
              <a:t>El color también es una percepción humana (cálido vs frio, neutro vs agresivo) que es independiente de la interpretación cultural.</a:t>
            </a:r>
          </a:p>
          <a:p>
            <a:endParaRPr lang="es-MX" dirty="0"/>
          </a:p>
          <a:p>
            <a:r>
              <a:rPr lang="es-MX" dirty="0"/>
              <a:t>Por accesibilidad, nunca use el color como el único método de comunicación.</a:t>
            </a:r>
          </a:p>
        </p:txBody>
      </p:sp>
    </p:spTree>
    <p:extLst>
      <p:ext uri="{BB962C8B-B14F-4D97-AF65-F5344CB8AC3E}">
        <p14:creationId xmlns:p14="http://schemas.microsoft.com/office/powerpoint/2010/main" val="278490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1117974" y="1750741"/>
            <a:ext cx="10167059" cy="1862834"/>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s-ES" sz="3300" dirty="0">
              <a:solidFill>
                <a:srgbClr val="00823D"/>
              </a:solidFill>
              <a:latin typeface="VAG Rounded Std Light" panose="020F0502020204020204" pitchFamily="34" charset="0"/>
            </a:endParaRPr>
          </a:p>
          <a:p>
            <a:pPr marL="571500" indent="-571500">
              <a:lnSpc>
                <a:spcPct val="100000"/>
              </a:lnSpc>
              <a:buFont typeface="Arial" panose="020B0604020202020204" pitchFamily="34" charset="0"/>
              <a:buChar char="•"/>
            </a:pPr>
            <a:r>
              <a:rPr lang="es-ES" sz="3300" dirty="0">
                <a:solidFill>
                  <a:srgbClr val="00823D"/>
                </a:solidFill>
                <a:latin typeface="VAG Rounded Std Light" panose="020F0502020204020204" pitchFamily="34" charset="0"/>
              </a:rPr>
              <a:t>Contextualizar la interfaz de usuario desde el diseño de servicio</a:t>
            </a:r>
          </a:p>
          <a:p>
            <a:pPr marL="571500" indent="-571500">
              <a:lnSpc>
                <a:spcPct val="100000"/>
              </a:lnSpc>
              <a:buFont typeface="Arial" panose="020B0604020202020204" pitchFamily="34" charset="0"/>
              <a:buChar char="•"/>
            </a:pPr>
            <a:r>
              <a:rPr lang="es-ES" sz="3300" dirty="0">
                <a:solidFill>
                  <a:srgbClr val="00823D"/>
                </a:solidFill>
                <a:latin typeface="VAG Rounded Std Light" panose="020F0502020204020204" pitchFamily="34" charset="0"/>
              </a:rPr>
              <a:t>Fortalecer habilidades para diseñar servicios</a:t>
            </a:r>
          </a:p>
          <a:p>
            <a:pPr marL="571500" indent="-571500">
              <a:lnSpc>
                <a:spcPct val="100000"/>
              </a:lnSpc>
              <a:buFont typeface="Arial" panose="020B0604020202020204" pitchFamily="34" charset="0"/>
              <a:buChar char="•"/>
            </a:pPr>
            <a:endParaRPr lang="es-ES" dirty="0">
              <a:solidFill>
                <a:srgbClr val="00823D"/>
              </a:solidFill>
              <a:latin typeface="VAG Rounded Std Light" panose="020F0502020204020204" pitchFamily="34" charset="0"/>
            </a:endParaRPr>
          </a:p>
        </p:txBody>
      </p:sp>
      <p:sp>
        <p:nvSpPr>
          <p:cNvPr id="9" name="Título 1">
            <a:extLst>
              <a:ext uri="{FF2B5EF4-FFF2-40B4-BE49-F238E27FC236}">
                <a16:creationId xmlns:a16="http://schemas.microsoft.com/office/drawing/2014/main" id="{BB77E002-0317-4D51-985E-F3B5B3ECB404}"/>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Objetivos</a:t>
            </a:r>
            <a:endParaRPr lang="es-CO" b="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4154909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grupo de personas junto a una mujer&#10;&#10;Descripción generada automáticamente con confianza media">
            <a:extLst>
              <a:ext uri="{FF2B5EF4-FFF2-40B4-BE49-F238E27FC236}">
                <a16:creationId xmlns:a16="http://schemas.microsoft.com/office/drawing/2014/main" id="{C1A56880-7C39-4AA0-9EE9-E4CDFD3CD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 y="0"/>
            <a:ext cx="12192000" cy="6858001"/>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7" y="5514809"/>
            <a:ext cx="12240000" cy="1348479"/>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398275" y="6291558"/>
            <a:ext cx="7512350"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El color debe ser pensado, soñado, imaginado. - Henri Matisse</a:t>
            </a:r>
            <a:endParaRPr lang="es-CO" sz="1800" b="1" dirty="0">
              <a:solidFill>
                <a:schemeClr val="bg1">
                  <a:lumMod val="95000"/>
                </a:schemeClr>
              </a:solidFill>
              <a:latin typeface="VAG Rounded Std Light" panose="020F0502020204020204" pitchFamily="34" charset="0"/>
            </a:endParaRP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Tree>
    <p:extLst>
      <p:ext uri="{BB962C8B-B14F-4D97-AF65-F5344CB8AC3E}">
        <p14:creationId xmlns:p14="http://schemas.microsoft.com/office/powerpoint/2010/main" val="166762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grupo de personas disfrazadas posando&#10;&#10;Descripción generada automáticamente">
            <a:extLst>
              <a:ext uri="{FF2B5EF4-FFF2-40B4-BE49-F238E27FC236}">
                <a16:creationId xmlns:a16="http://schemas.microsoft.com/office/drawing/2014/main" id="{170D6293-5DD6-4E81-B7ED-9B9C967F6D66}"/>
              </a:ext>
            </a:extLst>
          </p:cNvPr>
          <p:cNvPicPr>
            <a:picLocks noChangeAspect="1"/>
          </p:cNvPicPr>
          <p:nvPr/>
        </p:nvPicPr>
        <p:blipFill rotWithShape="1">
          <a:blip r:embed="rId3">
            <a:extLst>
              <a:ext uri="{28A0092B-C50C-407E-A947-70E740481C1C}">
                <a14:useLocalDpi xmlns:a14="http://schemas.microsoft.com/office/drawing/2010/main" val="0"/>
              </a:ext>
            </a:extLst>
          </a:blip>
          <a:srcRect b="15469"/>
          <a:stretch/>
        </p:blipFill>
        <p:spPr>
          <a:xfrm>
            <a:off x="0" y="0"/>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Título 1">
            <a:extLst>
              <a:ext uri="{FF2B5EF4-FFF2-40B4-BE49-F238E27FC236}">
                <a16:creationId xmlns:a16="http://schemas.microsoft.com/office/drawing/2014/main" id="{BDA04B2E-9699-4976-97B6-BB8B07F03CF7}"/>
              </a:ext>
            </a:extLst>
          </p:cNvPr>
          <p:cNvSpPr txBox="1">
            <a:spLocks/>
          </p:cNvSpPr>
          <p:nvPr/>
        </p:nvSpPr>
        <p:spPr>
          <a:xfrm>
            <a:off x="577260" y="6339438"/>
            <a:ext cx="5036462"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El color activa conexiones y vínculos en el usuario</a:t>
            </a:r>
            <a:endParaRPr lang="es-CO" sz="1800" b="1" dirty="0">
              <a:solidFill>
                <a:schemeClr val="bg1">
                  <a:lumMod val="95000"/>
                </a:schemeClr>
              </a:solidFill>
              <a:latin typeface="VAG Rounded Std Light" panose="020F0502020204020204" pitchFamily="34" charset="0"/>
            </a:endParaRPr>
          </a:p>
        </p:txBody>
      </p:sp>
      <p:pic>
        <p:nvPicPr>
          <p:cNvPr id="4" name="Imagen 3" descr="Gráfico, Gráfico de proyección solar&#10;&#10;Descripción generada automáticamente">
            <a:extLst>
              <a:ext uri="{FF2B5EF4-FFF2-40B4-BE49-F238E27FC236}">
                <a16:creationId xmlns:a16="http://schemas.microsoft.com/office/drawing/2014/main" id="{93634CC3-9BA6-4A04-8CD1-C3F06D9C7F25}"/>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375090" y="4527395"/>
            <a:ext cx="1683876" cy="16590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37543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Escala de tiempo&#10;&#10;Descripción generada automáticamente">
            <a:extLst>
              <a:ext uri="{FF2B5EF4-FFF2-40B4-BE49-F238E27FC236}">
                <a16:creationId xmlns:a16="http://schemas.microsoft.com/office/drawing/2014/main" id="{6BB90356-BBCD-4880-B5A8-8FAA3DFD64BD}"/>
              </a:ext>
            </a:extLst>
          </p:cNvPr>
          <p:cNvPicPr>
            <a:picLocks noChangeAspect="1"/>
          </p:cNvPicPr>
          <p:nvPr/>
        </p:nvPicPr>
        <p:blipFill rotWithShape="1">
          <a:blip r:embed="rId3">
            <a:extLst>
              <a:ext uri="{28A0092B-C50C-407E-A947-70E740481C1C}">
                <a14:useLocalDpi xmlns:a14="http://schemas.microsoft.com/office/drawing/2010/main" val="0"/>
              </a:ext>
            </a:extLst>
          </a:blip>
          <a:srcRect t="21312"/>
          <a:stretch/>
        </p:blipFill>
        <p:spPr>
          <a:xfrm>
            <a:off x="0" y="-680227"/>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Rectángulo 6">
            <a:extLst>
              <a:ext uri="{FF2B5EF4-FFF2-40B4-BE49-F238E27FC236}">
                <a16:creationId xmlns:a16="http://schemas.microsoft.com/office/drawing/2014/main" id="{4BBD7691-E67F-4801-920D-3F66D42C3D19}"/>
              </a:ext>
            </a:extLst>
          </p:cNvPr>
          <p:cNvSpPr/>
          <p:nvPr/>
        </p:nvSpPr>
        <p:spPr>
          <a:xfrm>
            <a:off x="2975518" y="-680227"/>
            <a:ext cx="6144322" cy="914400"/>
          </a:xfrm>
          <a:prstGeom prst="rect">
            <a:avLst/>
          </a:prstGeom>
          <a:solidFill>
            <a:srgbClr val="FFF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FF4B86FE-5B34-4BBA-8073-3745A8D09B25}"/>
              </a:ext>
            </a:extLst>
          </p:cNvPr>
          <p:cNvSpPr txBox="1">
            <a:spLocks/>
          </p:cNvSpPr>
          <p:nvPr/>
        </p:nvSpPr>
        <p:spPr>
          <a:xfrm>
            <a:off x="286242" y="6177773"/>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3600" b="1" dirty="0">
                <a:solidFill>
                  <a:srgbClr val="FFFBE8"/>
                </a:solidFill>
                <a:latin typeface="VAG Rounded Std Light" panose="020F0502020204020204" pitchFamily="34" charset="0"/>
              </a:rPr>
              <a:t>Psicología del color</a:t>
            </a:r>
          </a:p>
        </p:txBody>
      </p:sp>
    </p:spTree>
    <p:extLst>
      <p:ext uri="{BB962C8B-B14F-4D97-AF65-F5344CB8AC3E}">
        <p14:creationId xmlns:p14="http://schemas.microsoft.com/office/powerpoint/2010/main" val="356223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hombre en una pantalla de televisión encendida&#10;&#10;Descripción generada automáticamente">
            <a:extLst>
              <a:ext uri="{FF2B5EF4-FFF2-40B4-BE49-F238E27FC236}">
                <a16:creationId xmlns:a16="http://schemas.microsoft.com/office/drawing/2014/main" id="{96D6E0F4-82DE-41A3-8DC8-4BEF0A397942}"/>
              </a:ext>
            </a:extLst>
          </p:cNvPr>
          <p:cNvPicPr>
            <a:picLocks noChangeAspect="1"/>
          </p:cNvPicPr>
          <p:nvPr/>
        </p:nvPicPr>
        <p:blipFill rotWithShape="1">
          <a:blip r:embed="rId3">
            <a:duotone>
              <a:schemeClr val="accent2">
                <a:shade val="45000"/>
                <a:satMod val="135000"/>
              </a:schemeClr>
              <a:prstClr val="white"/>
            </a:duotone>
            <a:alphaModFix amt="85000"/>
            <a:extLst>
              <a:ext uri="{BEBA8EAE-BF5A-486C-A8C5-ECC9F3942E4B}">
                <a14:imgProps xmlns:a14="http://schemas.microsoft.com/office/drawing/2010/main">
                  <a14:imgLayer r:embed="rId4">
                    <a14:imgEffect>
                      <a14:artisticPencilGrayscale/>
                    </a14:imgEffect>
                    <a14:imgEffect>
                      <a14:brightnessContrast bright="-40000"/>
                    </a14:imgEffect>
                  </a14:imgLayer>
                </a14:imgProps>
              </a:ext>
              <a:ext uri="{28A0092B-C50C-407E-A947-70E740481C1C}">
                <a14:useLocalDpi xmlns:a14="http://schemas.microsoft.com/office/drawing/2010/main" val="0"/>
              </a:ext>
            </a:extLst>
          </a:blip>
          <a:srcRect t="12447" b="12447"/>
          <a:stretch/>
        </p:blipFill>
        <p:spPr>
          <a:xfrm>
            <a:off x="0" y="-1"/>
            <a:ext cx="12192000" cy="6858001"/>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2" name="Título 1">
            <a:extLst>
              <a:ext uri="{FF2B5EF4-FFF2-40B4-BE49-F238E27FC236}">
                <a16:creationId xmlns:a16="http://schemas.microsoft.com/office/drawing/2014/main" id="{6CD180A4-09A0-40F9-88F6-FC58FBA2BE5C}"/>
              </a:ext>
            </a:extLst>
          </p:cNvPr>
          <p:cNvSpPr txBox="1">
            <a:spLocks/>
          </p:cNvSpPr>
          <p:nvPr/>
        </p:nvSpPr>
        <p:spPr>
          <a:xfrm>
            <a:off x="2453282" y="2565311"/>
            <a:ext cx="7069859"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1E01"/>
                </a:solidFill>
                <a:latin typeface="VAG Rounded Std Light" panose="020F0502020204020204" pitchFamily="34" charset="0"/>
              </a:rPr>
              <a:t>¿Cómo selecciona el color para un documento o texto?</a:t>
            </a:r>
          </a:p>
        </p:txBody>
      </p:sp>
    </p:spTree>
    <p:extLst>
      <p:ext uri="{BB962C8B-B14F-4D97-AF65-F5344CB8AC3E}">
        <p14:creationId xmlns:p14="http://schemas.microsoft.com/office/powerpoint/2010/main" val="1379036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No todo debe tener un propósito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674674"/>
            <a:ext cx="8972549" cy="1754326"/>
          </a:xfrm>
          <a:prstGeom prst="rect">
            <a:avLst/>
          </a:prstGeom>
        </p:spPr>
        <p:txBody>
          <a:bodyPr wrap="square">
            <a:spAutoFit/>
          </a:bodyPr>
          <a:lstStyle/>
          <a:p>
            <a:r>
              <a:rPr lang="es-MX" dirty="0"/>
              <a:t>El propósito es una propiedad visual de un elemento de la interfaz de usuario que indica como  realizar una interacción, el uso consistente de propósitos es esencial para tener una interfaz gráfica intuitiva. </a:t>
            </a:r>
          </a:p>
          <a:p>
            <a:endParaRPr lang="es-MX" dirty="0"/>
          </a:p>
          <a:p>
            <a:r>
              <a:rPr lang="es-MX" dirty="0"/>
              <a:t>Pero estos pueden potencialmente agregar desorden visual, por tanto se debe garantizar que vale la pena usarlos.</a:t>
            </a:r>
          </a:p>
        </p:txBody>
      </p:sp>
      <p:pic>
        <p:nvPicPr>
          <p:cNvPr id="4" name="Imagen 3" descr="Una silla blanca&#10;&#10;Descripción generada automáticamente con confianza baja">
            <a:extLst>
              <a:ext uri="{FF2B5EF4-FFF2-40B4-BE49-F238E27FC236}">
                <a16:creationId xmlns:a16="http://schemas.microsoft.com/office/drawing/2014/main" id="{4AE8EBBE-FA89-4427-8190-8D077599F8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480" y="3175633"/>
            <a:ext cx="3375801" cy="3882896"/>
          </a:xfrm>
          <a:prstGeom prst="rect">
            <a:avLst/>
          </a:prstGeom>
        </p:spPr>
      </p:pic>
    </p:spTree>
    <p:extLst>
      <p:ext uri="{BB962C8B-B14F-4D97-AF65-F5344CB8AC3E}">
        <p14:creationId xmlns:p14="http://schemas.microsoft.com/office/powerpoint/2010/main" val="771752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con confianza media">
            <a:extLst>
              <a:ext uri="{FF2B5EF4-FFF2-40B4-BE49-F238E27FC236}">
                <a16:creationId xmlns:a16="http://schemas.microsoft.com/office/drawing/2014/main" id="{E13254AF-9895-4173-843D-9659D2F3F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75" y="1862254"/>
            <a:ext cx="4316491" cy="2861217"/>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6" name="Imagen 5" descr="Interfaz de usuario gráfica&#10;&#10;Descripción generada automáticamente con confianza media">
            <a:extLst>
              <a:ext uri="{FF2B5EF4-FFF2-40B4-BE49-F238E27FC236}">
                <a16:creationId xmlns:a16="http://schemas.microsoft.com/office/drawing/2014/main" id="{59F2A21F-D1E8-4783-9AA4-ECBA87D5CD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3205" y="4386695"/>
            <a:ext cx="2771775" cy="600075"/>
          </a:xfrm>
          <a:prstGeom prst="rect">
            <a:avLst/>
          </a:prstGeom>
        </p:spPr>
      </p:pic>
      <p:pic>
        <p:nvPicPr>
          <p:cNvPr id="11" name="Imagen 10" descr="Un letrero de color blanco&#10;&#10;Descripción generada automáticamente con confianza media">
            <a:extLst>
              <a:ext uri="{FF2B5EF4-FFF2-40B4-BE49-F238E27FC236}">
                <a16:creationId xmlns:a16="http://schemas.microsoft.com/office/drawing/2014/main" id="{B3445B90-9B4B-4A50-AF6B-C9E84D6600D3}"/>
              </a:ext>
            </a:extLst>
          </p:cNvPr>
          <p:cNvPicPr>
            <a:picLocks noChangeAspect="1"/>
          </p:cNvPicPr>
          <p:nvPr/>
        </p:nvPicPr>
        <p:blipFill rotWithShape="1">
          <a:blip r:embed="rId7">
            <a:extLst>
              <a:ext uri="{28A0092B-C50C-407E-A947-70E740481C1C}">
                <a14:useLocalDpi xmlns:a14="http://schemas.microsoft.com/office/drawing/2010/main" val="0"/>
              </a:ext>
            </a:extLst>
          </a:blip>
          <a:srcRect b="32704"/>
          <a:stretch/>
        </p:blipFill>
        <p:spPr>
          <a:xfrm>
            <a:off x="7940823" y="1862254"/>
            <a:ext cx="3456538" cy="2070248"/>
          </a:xfrm>
          <a:prstGeom prst="rect">
            <a:avLst/>
          </a:prstGeom>
        </p:spPr>
      </p:pic>
      <p:sp>
        <p:nvSpPr>
          <p:cNvPr id="14" name="Título 1">
            <a:extLst>
              <a:ext uri="{FF2B5EF4-FFF2-40B4-BE49-F238E27FC236}">
                <a16:creationId xmlns:a16="http://schemas.microsoft.com/office/drawing/2014/main" id="{C8300796-D6A2-4764-AB22-9E33899EDA78}"/>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Propósitos útiles (affordance)</a:t>
            </a:r>
          </a:p>
        </p:txBody>
      </p:sp>
      <p:pic>
        <p:nvPicPr>
          <p:cNvPr id="3" name="Imagen 2" descr="Imagen que contiene joven, boca, camiseta, mujer&#10;&#10;Descripción generada automáticamente">
            <a:extLst>
              <a:ext uri="{FF2B5EF4-FFF2-40B4-BE49-F238E27FC236}">
                <a16:creationId xmlns:a16="http://schemas.microsoft.com/office/drawing/2014/main" id="{E23C9971-0477-44C0-B927-2F4A0578E2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9495" y="2418118"/>
            <a:ext cx="2947601" cy="1884226"/>
          </a:xfrm>
          <a:prstGeom prst="rect">
            <a:avLst/>
          </a:prstGeom>
        </p:spPr>
      </p:pic>
    </p:spTree>
    <p:extLst>
      <p:ext uri="{BB962C8B-B14F-4D97-AF65-F5344CB8AC3E}">
        <p14:creationId xmlns:p14="http://schemas.microsoft.com/office/powerpoint/2010/main" val="2346052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C8300796-D6A2-4764-AB22-9E33899EDA78}"/>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Propósitos no tan útiles</a:t>
            </a:r>
          </a:p>
        </p:txBody>
      </p:sp>
      <p:pic>
        <p:nvPicPr>
          <p:cNvPr id="15" name="Imagen 14" descr="Un letero de alto&#10;&#10;Descripción generada automáticamente con confianza media">
            <a:extLst>
              <a:ext uri="{FF2B5EF4-FFF2-40B4-BE49-F238E27FC236}">
                <a16:creationId xmlns:a16="http://schemas.microsoft.com/office/drawing/2014/main" id="{9321F217-E6AA-480C-9ECD-15185D9DECBD}"/>
              </a:ext>
            </a:extLst>
          </p:cNvPr>
          <p:cNvPicPr>
            <a:picLocks noChangeAspect="1"/>
          </p:cNvPicPr>
          <p:nvPr/>
        </p:nvPicPr>
        <p:blipFill rotWithShape="1">
          <a:blip r:embed="rId4">
            <a:extLst>
              <a:ext uri="{28A0092B-C50C-407E-A947-70E740481C1C}">
                <a14:useLocalDpi xmlns:a14="http://schemas.microsoft.com/office/drawing/2010/main" val="0"/>
              </a:ext>
            </a:extLst>
          </a:blip>
          <a:srcRect l="13775" t="25547" r="49167" b="10036"/>
          <a:stretch/>
        </p:blipFill>
        <p:spPr>
          <a:xfrm>
            <a:off x="960399" y="1430456"/>
            <a:ext cx="1673071" cy="2178200"/>
          </a:xfrm>
          <a:prstGeom prst="rect">
            <a:avLst/>
          </a:prstGeom>
        </p:spPr>
      </p:pic>
      <p:pic>
        <p:nvPicPr>
          <p:cNvPr id="17" name="Imagen 16" descr="Señal de transito junto a una casa&#10;&#10;Descripción generada automáticamente con confianza media">
            <a:extLst>
              <a:ext uri="{FF2B5EF4-FFF2-40B4-BE49-F238E27FC236}">
                <a16:creationId xmlns:a16="http://schemas.microsoft.com/office/drawing/2014/main" id="{83F3A5C0-A543-4FC5-B1DE-0DEB0D6EAA37}"/>
              </a:ext>
            </a:extLst>
          </p:cNvPr>
          <p:cNvPicPr>
            <a:picLocks noChangeAspect="1"/>
          </p:cNvPicPr>
          <p:nvPr/>
        </p:nvPicPr>
        <p:blipFill rotWithShape="1">
          <a:blip r:embed="rId5">
            <a:extLst>
              <a:ext uri="{28A0092B-C50C-407E-A947-70E740481C1C}">
                <a14:useLocalDpi xmlns:a14="http://schemas.microsoft.com/office/drawing/2010/main" val="0"/>
              </a:ext>
            </a:extLst>
          </a:blip>
          <a:srcRect l="53415"/>
          <a:stretch/>
        </p:blipFill>
        <p:spPr>
          <a:xfrm>
            <a:off x="960399" y="3822474"/>
            <a:ext cx="1673071" cy="1880319"/>
          </a:xfrm>
          <a:prstGeom prst="rect">
            <a:avLst/>
          </a:prstGeom>
        </p:spPr>
      </p:pic>
      <p:pic>
        <p:nvPicPr>
          <p:cNvPr id="19" name="Imagen 18" descr="Imagen que contiene reloj, firmar&#10;&#10;Descripción generada automáticamente">
            <a:extLst>
              <a:ext uri="{FF2B5EF4-FFF2-40B4-BE49-F238E27FC236}">
                <a16:creationId xmlns:a16="http://schemas.microsoft.com/office/drawing/2014/main" id="{A44629CB-59F6-4EDA-A6FF-0CD1AD9DD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9131" y="1494977"/>
            <a:ext cx="3915980" cy="379850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Imagen 20" descr="Un hombre sentado frente a una computadora&#10;&#10;Descripción generada automáticamente con confianza baja">
            <a:extLst>
              <a:ext uri="{FF2B5EF4-FFF2-40B4-BE49-F238E27FC236}">
                <a16:creationId xmlns:a16="http://schemas.microsoft.com/office/drawing/2014/main" id="{B28D7DEB-B1BC-4DE7-9AD2-83816C1E62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4759" y="1298449"/>
            <a:ext cx="3242520" cy="4323360"/>
          </a:xfrm>
          <a:prstGeom prst="rect">
            <a:avLst/>
          </a:prstGeom>
          <a:ln>
            <a:noFill/>
          </a:ln>
          <a:effectLst>
            <a:softEdge rad="112500"/>
          </a:effectLst>
        </p:spPr>
      </p:pic>
    </p:spTree>
    <p:extLst>
      <p:ext uri="{BB962C8B-B14F-4D97-AF65-F5344CB8AC3E}">
        <p14:creationId xmlns:p14="http://schemas.microsoft.com/office/powerpoint/2010/main" val="1626564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Escoja o diseñe íconos basados en lo que comunican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754326"/>
          </a:xfrm>
          <a:prstGeom prst="rect">
            <a:avLst/>
          </a:prstGeom>
        </p:spPr>
        <p:txBody>
          <a:bodyPr wrap="square">
            <a:spAutoFit/>
          </a:bodyPr>
          <a:lstStyle/>
          <a:p>
            <a:r>
              <a:rPr lang="es-MX" dirty="0"/>
              <a:t>Los íconos estándar comunican bien su significado, pero los íconos no estándar son principalmente para reconocimiento visual. Para un buen reconocimiento visual, asegúrese que sus íconos son visualmente distintos en términos de diseño, forma y color. </a:t>
            </a:r>
          </a:p>
          <a:p>
            <a:endParaRPr lang="es-MX" dirty="0"/>
          </a:p>
          <a:p>
            <a:r>
              <a:rPr lang="es-MX" dirty="0"/>
              <a:t>Los íconos estándar no requieren etiquetas, pero los otros íconos deben ser etiquetados para evitar que se experimentar para saber sobre que significan.</a:t>
            </a:r>
          </a:p>
        </p:txBody>
      </p:sp>
    </p:spTree>
    <p:extLst>
      <p:ext uri="{BB962C8B-B14F-4D97-AF65-F5344CB8AC3E}">
        <p14:creationId xmlns:p14="http://schemas.microsoft.com/office/powerpoint/2010/main" val="1752870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Escoja o diseñe íconos basados en lo que comunican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Forma&#10;&#10;Descripción generada automáticamente">
            <a:extLst>
              <a:ext uri="{FF2B5EF4-FFF2-40B4-BE49-F238E27FC236}">
                <a16:creationId xmlns:a16="http://schemas.microsoft.com/office/drawing/2014/main" id="{2F7F9808-683B-4824-B583-168F58BD6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313" y="2210727"/>
            <a:ext cx="4469247" cy="1897900"/>
          </a:xfrm>
          <a:prstGeom prst="rect">
            <a:avLst/>
          </a:prstGeom>
        </p:spPr>
      </p:pic>
      <p:pic>
        <p:nvPicPr>
          <p:cNvPr id="6" name="Imagen 5" descr="Imagen que contiene Interfaz de usuario gráfica&#10;&#10;Descripción generada automáticamente">
            <a:extLst>
              <a:ext uri="{FF2B5EF4-FFF2-40B4-BE49-F238E27FC236}">
                <a16:creationId xmlns:a16="http://schemas.microsoft.com/office/drawing/2014/main" id="{2A457DB4-F294-4F81-856A-E09B87E21B2B}"/>
              </a:ext>
            </a:extLst>
          </p:cNvPr>
          <p:cNvPicPr>
            <a:picLocks noChangeAspect="1"/>
          </p:cNvPicPr>
          <p:nvPr/>
        </p:nvPicPr>
        <p:blipFill rotWithShape="1">
          <a:blip r:embed="rId5">
            <a:extLst>
              <a:ext uri="{28A0092B-C50C-407E-A947-70E740481C1C}">
                <a14:useLocalDpi xmlns:a14="http://schemas.microsoft.com/office/drawing/2010/main" val="0"/>
              </a:ext>
            </a:extLst>
          </a:blip>
          <a:srcRect l="5285" t="9756" r="4716" b="9756"/>
          <a:stretch/>
        </p:blipFill>
        <p:spPr>
          <a:xfrm>
            <a:off x="966440" y="1708720"/>
            <a:ext cx="5129560" cy="3440559"/>
          </a:xfrm>
          <a:prstGeom prst="rect">
            <a:avLst/>
          </a:prstGeom>
        </p:spPr>
      </p:pic>
      <p:sp>
        <p:nvSpPr>
          <p:cNvPr id="11" name="CuadroTexto 10">
            <a:extLst>
              <a:ext uri="{FF2B5EF4-FFF2-40B4-BE49-F238E27FC236}">
                <a16:creationId xmlns:a16="http://schemas.microsoft.com/office/drawing/2014/main" id="{5BC7094F-948E-449B-A541-837F01BE6C69}"/>
              </a:ext>
            </a:extLst>
          </p:cNvPr>
          <p:cNvSpPr txBox="1"/>
          <p:nvPr/>
        </p:nvSpPr>
        <p:spPr>
          <a:xfrm>
            <a:off x="3321318" y="5231219"/>
            <a:ext cx="2774682" cy="307777"/>
          </a:xfrm>
          <a:prstGeom prst="rect">
            <a:avLst/>
          </a:prstGeom>
          <a:noFill/>
        </p:spPr>
        <p:txBody>
          <a:bodyPr wrap="square">
            <a:spAutoFit/>
          </a:bodyPr>
          <a:lstStyle/>
          <a:p>
            <a:pPr algn="r"/>
            <a:r>
              <a:rPr lang="es-ES" sz="1400" b="1" dirty="0">
                <a:solidFill>
                  <a:srgbClr val="00823D"/>
                </a:solidFill>
              </a:rPr>
              <a:t>Uso de metáforas</a:t>
            </a:r>
            <a:endParaRPr lang="es-CO" sz="1400" b="1" dirty="0">
              <a:solidFill>
                <a:srgbClr val="00823D"/>
              </a:solidFill>
            </a:endParaRPr>
          </a:p>
        </p:txBody>
      </p:sp>
      <p:sp>
        <p:nvSpPr>
          <p:cNvPr id="12" name="CuadroTexto 11">
            <a:extLst>
              <a:ext uri="{FF2B5EF4-FFF2-40B4-BE49-F238E27FC236}">
                <a16:creationId xmlns:a16="http://schemas.microsoft.com/office/drawing/2014/main" id="{F7A428E5-8C8C-4EDB-ABCA-037E0BEC3CDC}"/>
              </a:ext>
            </a:extLst>
          </p:cNvPr>
          <p:cNvSpPr txBox="1"/>
          <p:nvPr/>
        </p:nvSpPr>
        <p:spPr>
          <a:xfrm>
            <a:off x="9233312" y="5160006"/>
            <a:ext cx="2408486" cy="307777"/>
          </a:xfrm>
          <a:prstGeom prst="rect">
            <a:avLst/>
          </a:prstGeom>
          <a:noFill/>
        </p:spPr>
        <p:txBody>
          <a:bodyPr wrap="square">
            <a:spAutoFit/>
          </a:bodyPr>
          <a:lstStyle/>
          <a:p>
            <a:pPr algn="r"/>
            <a:r>
              <a:rPr lang="es-ES" sz="1400" b="1" dirty="0">
                <a:solidFill>
                  <a:srgbClr val="00823D"/>
                </a:solidFill>
              </a:rPr>
              <a:t>Poco interesante, aburrido</a:t>
            </a:r>
            <a:endParaRPr lang="es-CO" sz="1400" b="1" dirty="0">
              <a:solidFill>
                <a:srgbClr val="00823D"/>
              </a:solidFill>
            </a:endParaRPr>
          </a:p>
        </p:txBody>
      </p:sp>
      <p:sp>
        <p:nvSpPr>
          <p:cNvPr id="14" name="CuadroTexto 13">
            <a:extLst>
              <a:ext uri="{FF2B5EF4-FFF2-40B4-BE49-F238E27FC236}">
                <a16:creationId xmlns:a16="http://schemas.microsoft.com/office/drawing/2014/main" id="{44B97146-1F72-43E8-8E6D-399B23FF5A35}"/>
              </a:ext>
            </a:extLst>
          </p:cNvPr>
          <p:cNvSpPr txBox="1"/>
          <p:nvPr/>
        </p:nvSpPr>
        <p:spPr>
          <a:xfrm>
            <a:off x="10755655" y="4428948"/>
            <a:ext cx="856407" cy="830997"/>
          </a:xfrm>
          <a:prstGeom prst="rect">
            <a:avLst/>
          </a:prstGeom>
          <a:noFill/>
        </p:spPr>
        <p:txBody>
          <a:bodyPr wrap="square">
            <a:spAutoFit/>
          </a:bodyPr>
          <a:lstStyle/>
          <a:p>
            <a:r>
              <a:rPr lang="es-CO" sz="4800" dirty="0"/>
              <a:t>🤔</a:t>
            </a:r>
          </a:p>
        </p:txBody>
      </p:sp>
      <p:sp>
        <p:nvSpPr>
          <p:cNvPr id="15" name="CuadroTexto 14">
            <a:extLst>
              <a:ext uri="{FF2B5EF4-FFF2-40B4-BE49-F238E27FC236}">
                <a16:creationId xmlns:a16="http://schemas.microsoft.com/office/drawing/2014/main" id="{A6B6F529-3D6B-47D2-8DFB-15AF8408DA49}"/>
              </a:ext>
            </a:extLst>
          </p:cNvPr>
          <p:cNvSpPr txBox="1"/>
          <p:nvPr/>
        </p:nvSpPr>
        <p:spPr>
          <a:xfrm>
            <a:off x="5432844" y="4542017"/>
            <a:ext cx="856407" cy="830997"/>
          </a:xfrm>
          <a:prstGeom prst="rect">
            <a:avLst/>
          </a:prstGeom>
          <a:noFill/>
        </p:spPr>
        <p:txBody>
          <a:bodyPr wrap="square">
            <a:spAutoFit/>
          </a:bodyPr>
          <a:lstStyle/>
          <a:p>
            <a:r>
              <a:rPr lang="es-CO" sz="4800" dirty="0"/>
              <a:t>😀</a:t>
            </a:r>
          </a:p>
        </p:txBody>
      </p:sp>
    </p:spTree>
    <p:extLst>
      <p:ext uri="{BB962C8B-B14F-4D97-AF65-F5344CB8AC3E}">
        <p14:creationId xmlns:p14="http://schemas.microsoft.com/office/powerpoint/2010/main" val="2619017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y transiciones comunican lo que esta pasando visualmente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308324"/>
          </a:xfrm>
          <a:prstGeom prst="rect">
            <a:avLst/>
          </a:prstGeom>
        </p:spPr>
        <p:txBody>
          <a:bodyPr wrap="square">
            <a:spAutoFit/>
          </a:bodyPr>
          <a:lstStyle/>
          <a:p>
            <a:r>
              <a:rPr lang="es-MX" dirty="0"/>
              <a:t>Use animaciones para dar retroalimentación, mostrar relaciones, llamar la atención sobre un cambio importante, o explicar una tarea visualmente.</a:t>
            </a:r>
          </a:p>
          <a:p>
            <a:endParaRPr lang="es-MX" dirty="0"/>
          </a:p>
          <a:p>
            <a:r>
              <a:rPr lang="es-MX" dirty="0"/>
              <a:t>Use animaciones para mantener orientado al usuario durante un cambio de estado, y para hacer que esos cambios se sientan suaves y naturales. </a:t>
            </a:r>
          </a:p>
          <a:p>
            <a:endParaRPr lang="es-MX" dirty="0"/>
          </a:p>
          <a:p>
            <a:r>
              <a:rPr lang="es-MX" dirty="0"/>
              <a:t>Para asegurarse una comunicación efectiva, defina un vocabulario de transiciones y animaciones que se puede aplicar consistentemente a través de su producto.</a:t>
            </a:r>
          </a:p>
        </p:txBody>
      </p:sp>
    </p:spTree>
    <p:extLst>
      <p:ext uri="{BB962C8B-B14F-4D97-AF65-F5344CB8AC3E}">
        <p14:creationId xmlns:p14="http://schemas.microsoft.com/office/powerpoint/2010/main" val="894387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FF04054-F778-4A59-842C-5867E5DEB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4" name="Título 1">
            <a:extLst>
              <a:ext uri="{FF2B5EF4-FFF2-40B4-BE49-F238E27FC236}">
                <a16:creationId xmlns:a16="http://schemas.microsoft.com/office/drawing/2014/main" id="{F56A3FB2-CE65-4FF9-8B7E-5BA4DC02659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Agenda</a:t>
            </a:r>
            <a:endParaRPr lang="es-CO" b="1" dirty="0">
              <a:solidFill>
                <a:srgbClr val="00823D"/>
              </a:solidFill>
              <a:latin typeface="VAG Rounded Std Light" panose="020F0502020204020204" pitchFamily="34" charset="0"/>
            </a:endParaRPr>
          </a:p>
        </p:txBody>
      </p:sp>
      <p:sp>
        <p:nvSpPr>
          <p:cNvPr id="15" name="Rectángulo 14">
            <a:extLst>
              <a:ext uri="{FF2B5EF4-FFF2-40B4-BE49-F238E27FC236}">
                <a16:creationId xmlns:a16="http://schemas.microsoft.com/office/drawing/2014/main" id="{BAD20D73-D542-47FD-81B6-677124815303}"/>
              </a:ext>
            </a:extLst>
          </p:cNvPr>
          <p:cNvSpPr/>
          <p:nvPr/>
        </p:nvSpPr>
        <p:spPr>
          <a:xfrm>
            <a:off x="2926072" y="1483032"/>
            <a:ext cx="6173323" cy="2677656"/>
          </a:xfrm>
          <a:prstGeom prst="rect">
            <a:avLst/>
          </a:prstGeom>
        </p:spPr>
        <p:txBody>
          <a:bodyPr wrap="square">
            <a:spAutoFit/>
          </a:bodyPr>
          <a:lstStyle/>
          <a:p>
            <a:pPr marL="457200" indent="-457200" defTabSz="914400">
              <a:buFont typeface="Arial" panose="020B0604020202020204" pitchFamily="34" charset="0"/>
              <a:buChar char="•"/>
              <a:defRPr/>
            </a:pPr>
            <a:r>
              <a:rPr lang="es-CO" sz="2800" dirty="0">
                <a:solidFill>
                  <a:srgbClr val="007030"/>
                </a:solidFill>
                <a:latin typeface="VAGRounded Lt"/>
              </a:rPr>
              <a:t>Trabajando con diseñadores gráficos</a:t>
            </a:r>
          </a:p>
          <a:p>
            <a:pPr marL="457200" lvl="0" indent="-457200" defTabSz="914400">
              <a:buFont typeface="Arial" panose="020B0604020202020204" pitchFamily="34" charset="0"/>
              <a:buChar char="•"/>
              <a:defRPr/>
            </a:pPr>
            <a:r>
              <a:rPr lang="es-CO" sz="2800" dirty="0">
                <a:solidFill>
                  <a:srgbClr val="007030"/>
                </a:solidFill>
                <a:latin typeface="VAGRounded Lt"/>
              </a:rPr>
              <a:t>Recomendaciones para la comunicación visual efectiva</a:t>
            </a:r>
          </a:p>
          <a:p>
            <a:pPr marL="457200" lvl="0" indent="-457200" defTabSz="914400">
              <a:buFont typeface="Arial" panose="020B0604020202020204" pitchFamily="34" charset="0"/>
              <a:buChar char="•"/>
              <a:defRPr/>
            </a:pPr>
            <a:r>
              <a:rPr lang="es-CO" sz="2800" dirty="0">
                <a:solidFill>
                  <a:srgbClr val="007030"/>
                </a:solidFill>
                <a:latin typeface="VAGRounded Lt"/>
              </a:rPr>
              <a:t>Prototipado</a:t>
            </a:r>
          </a:p>
          <a:p>
            <a:pPr marL="457200" lvl="0" indent="-457200" defTabSz="914400">
              <a:buFont typeface="Arial" panose="020B0604020202020204" pitchFamily="34" charset="0"/>
              <a:buChar char="•"/>
              <a:defRPr/>
            </a:pPr>
            <a:r>
              <a:rPr lang="es-CO" sz="2800" dirty="0">
                <a:solidFill>
                  <a:srgbClr val="007030"/>
                </a:solidFill>
                <a:latin typeface="VAGRounded Lt"/>
              </a:rPr>
              <a:t>Herramientas</a:t>
            </a:r>
          </a:p>
          <a:p>
            <a:pPr marL="457200" lvl="0" indent="-457200" defTabSz="914400">
              <a:buFont typeface="Arial" panose="020B0604020202020204" pitchFamily="34" charset="0"/>
              <a:buChar char="•"/>
              <a:defRPr/>
            </a:pPr>
            <a:r>
              <a:rPr lang="es-CO" sz="2800" dirty="0">
                <a:solidFill>
                  <a:srgbClr val="007030"/>
                </a:solidFill>
                <a:latin typeface="VAGRounded Lt"/>
              </a:rPr>
              <a:t>Actividad</a:t>
            </a:r>
          </a:p>
        </p:txBody>
      </p:sp>
    </p:spTree>
    <p:extLst>
      <p:ext uri="{BB962C8B-B14F-4D97-AF65-F5344CB8AC3E}">
        <p14:creationId xmlns:p14="http://schemas.microsoft.com/office/powerpoint/2010/main" val="3239691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Imagen 3" descr="Imagen de la pantalla de un celular con letras&#10;&#10;Descripción generada automáticamente con confianza media">
            <a:extLst>
              <a:ext uri="{FF2B5EF4-FFF2-40B4-BE49-F238E27FC236}">
                <a16:creationId xmlns:a16="http://schemas.microsoft.com/office/drawing/2014/main" id="{22E90520-6422-4D55-B2DA-E8796E3AD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72" y="2000250"/>
            <a:ext cx="3810000" cy="285750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nterfaz de usuario gráfica, Texto, Aplicación, Chat o mensaje de texto&#10;&#10;Descripción generada automáticamente">
            <a:extLst>
              <a:ext uri="{FF2B5EF4-FFF2-40B4-BE49-F238E27FC236}">
                <a16:creationId xmlns:a16="http://schemas.microsoft.com/office/drawing/2014/main" id="{9A8D2641-589B-4509-890D-B27510C1E7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008" y="2085810"/>
            <a:ext cx="2857500" cy="2857500"/>
          </a:xfrm>
          <a:prstGeom prst="rect">
            <a:avLst/>
          </a:prstGeom>
        </p:spPr>
      </p:pic>
      <p:pic>
        <p:nvPicPr>
          <p:cNvPr id="14" name="Imagen 13" descr="Texto&#10;&#10;Descripción generada automáticamente con confianza media">
            <a:extLst>
              <a:ext uri="{FF2B5EF4-FFF2-40B4-BE49-F238E27FC236}">
                <a16:creationId xmlns:a16="http://schemas.microsoft.com/office/drawing/2014/main" id="{105004FE-26FD-4939-863E-9BA2D3675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5758" y="1812841"/>
            <a:ext cx="3287526" cy="3287526"/>
          </a:xfrm>
          <a:prstGeom prst="rect">
            <a:avLst/>
          </a:prstGeom>
        </p:spPr>
      </p:pic>
    </p:spTree>
    <p:extLst>
      <p:ext uri="{BB962C8B-B14F-4D97-AF65-F5344CB8AC3E}">
        <p14:creationId xmlns:p14="http://schemas.microsoft.com/office/powerpoint/2010/main" val="3071320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15" name="Imagen 14" descr="Interfaz de usuario gráfica, Aplicación, Sitio web&#10;&#10;Descripción generada automáticamente">
            <a:extLst>
              <a:ext uri="{FF2B5EF4-FFF2-40B4-BE49-F238E27FC236}">
                <a16:creationId xmlns:a16="http://schemas.microsoft.com/office/drawing/2014/main" id="{8E9AD9A8-9B8C-408C-BCA3-4CF37A57D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025" y="1237785"/>
            <a:ext cx="6352626" cy="4756111"/>
          </a:xfrm>
          <a:prstGeom prst="rect">
            <a:avLst/>
          </a:prstGeom>
        </p:spPr>
      </p:pic>
      <p:pic>
        <p:nvPicPr>
          <p:cNvPr id="4" name="Imagen 3" descr="Imagen de la pantalla de un celular con letras&#10;&#10;Descripción generada automáticamente con confianza media">
            <a:extLst>
              <a:ext uri="{FF2B5EF4-FFF2-40B4-BE49-F238E27FC236}">
                <a16:creationId xmlns:a16="http://schemas.microsoft.com/office/drawing/2014/main" id="{22E90520-6422-4D55-B2DA-E8796E3AD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846" y="3384396"/>
            <a:ext cx="1271238" cy="953429"/>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2027025" y="3633214"/>
            <a:ext cx="4176913" cy="923330"/>
          </a:xfrm>
          <a:prstGeom prst="rect">
            <a:avLst/>
          </a:prstGeom>
        </p:spPr>
        <p:txBody>
          <a:bodyPr wrap="square">
            <a:spAutoFit/>
          </a:bodyPr>
          <a:lstStyle/>
          <a:p>
            <a:r>
              <a:rPr lang="es-MX" dirty="0"/>
              <a:t>Use de manera prudente las animaciones, actualmente están de moda, recuerde que el propósito de la animación es comunicar.</a:t>
            </a:r>
          </a:p>
        </p:txBody>
      </p:sp>
    </p:spTree>
    <p:extLst>
      <p:ext uri="{BB962C8B-B14F-4D97-AF65-F5344CB8AC3E}">
        <p14:creationId xmlns:p14="http://schemas.microsoft.com/office/powerpoint/2010/main" val="2194696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5492180" y="4681339"/>
            <a:ext cx="4176913" cy="646331"/>
          </a:xfrm>
          <a:prstGeom prst="rect">
            <a:avLst/>
          </a:prstGeom>
        </p:spPr>
        <p:txBody>
          <a:bodyPr wrap="square">
            <a:spAutoFit/>
          </a:bodyPr>
          <a:lstStyle/>
          <a:p>
            <a:r>
              <a:rPr lang="es-MX" dirty="0"/>
              <a:t>Ideales para contar una historia,  </a:t>
            </a:r>
          </a:p>
          <a:p>
            <a:r>
              <a:rPr lang="es-MX" dirty="0"/>
              <a:t>y generar empatía</a:t>
            </a:r>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0D84FC2E-F121-4C7A-8A03-12D1B8466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476" y="1482339"/>
            <a:ext cx="4176912" cy="4176912"/>
          </a:xfrm>
          <a:prstGeom prst="rect">
            <a:avLst/>
          </a:prstGeom>
        </p:spPr>
      </p:pic>
    </p:spTree>
    <p:extLst>
      <p:ext uri="{BB962C8B-B14F-4D97-AF65-F5344CB8AC3E}">
        <p14:creationId xmlns:p14="http://schemas.microsoft.com/office/powerpoint/2010/main" val="3952386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Animaciones efectivas …</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16" name="Rectángulo 15">
            <a:extLst>
              <a:ext uri="{FF2B5EF4-FFF2-40B4-BE49-F238E27FC236}">
                <a16:creationId xmlns:a16="http://schemas.microsoft.com/office/drawing/2014/main" id="{772DA376-1972-40A0-AF3E-5326807AE067}"/>
              </a:ext>
            </a:extLst>
          </p:cNvPr>
          <p:cNvSpPr/>
          <p:nvPr/>
        </p:nvSpPr>
        <p:spPr>
          <a:xfrm>
            <a:off x="2171991" y="4279895"/>
            <a:ext cx="3924009" cy="646331"/>
          </a:xfrm>
          <a:prstGeom prst="rect">
            <a:avLst/>
          </a:prstGeom>
        </p:spPr>
        <p:txBody>
          <a:bodyPr wrap="square">
            <a:spAutoFit/>
          </a:bodyPr>
          <a:lstStyle/>
          <a:p>
            <a:r>
              <a:rPr lang="es-MX" dirty="0"/>
              <a:t>Mejora la experiencia de la visualización de datos, agiliza la toma de decisiones</a:t>
            </a:r>
          </a:p>
        </p:txBody>
      </p:sp>
      <p:pic>
        <p:nvPicPr>
          <p:cNvPr id="7" name="Imagen 6" descr="Texto&#10;&#10;Descripción generada automáticamente con confianza media">
            <a:extLst>
              <a:ext uri="{FF2B5EF4-FFF2-40B4-BE49-F238E27FC236}">
                <a16:creationId xmlns:a16="http://schemas.microsoft.com/office/drawing/2014/main" id="{95D5F3EE-6DD6-4383-BB03-37A81C4EB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353" y="1045321"/>
            <a:ext cx="4268574" cy="4268574"/>
          </a:xfrm>
          <a:prstGeom prst="rect">
            <a:avLst/>
          </a:prstGeom>
        </p:spPr>
      </p:pic>
      <p:sp>
        <p:nvSpPr>
          <p:cNvPr id="11" name="CuadroTexto 10">
            <a:extLst>
              <a:ext uri="{FF2B5EF4-FFF2-40B4-BE49-F238E27FC236}">
                <a16:creationId xmlns:a16="http://schemas.microsoft.com/office/drawing/2014/main" id="{1B9D22A6-9A24-48FA-8243-1336F89F8085}"/>
              </a:ext>
            </a:extLst>
          </p:cNvPr>
          <p:cNvSpPr txBox="1"/>
          <p:nvPr/>
        </p:nvSpPr>
        <p:spPr>
          <a:xfrm>
            <a:off x="2171990" y="4926226"/>
            <a:ext cx="3757669" cy="276999"/>
          </a:xfrm>
          <a:prstGeom prst="rect">
            <a:avLst/>
          </a:prstGeom>
          <a:noFill/>
        </p:spPr>
        <p:txBody>
          <a:bodyPr wrap="square">
            <a:spAutoFit/>
          </a:bodyPr>
          <a:lstStyle/>
          <a:p>
            <a:pPr algn="r"/>
            <a:r>
              <a:rPr lang="es-CO" sz="1200" b="1" dirty="0">
                <a:solidFill>
                  <a:srgbClr val="F64100"/>
                </a:solidFill>
              </a:rPr>
              <a:t>https://d3js.org/</a:t>
            </a:r>
          </a:p>
        </p:txBody>
      </p:sp>
    </p:spTree>
    <p:extLst>
      <p:ext uri="{BB962C8B-B14F-4D97-AF65-F5344CB8AC3E}">
        <p14:creationId xmlns:p14="http://schemas.microsoft.com/office/powerpoint/2010/main" val="1567081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Algunas veces es necesario romper el flujo del usuario y demandar su total atención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877700"/>
            <a:ext cx="8972549" cy="646331"/>
          </a:xfrm>
          <a:prstGeom prst="rect">
            <a:avLst/>
          </a:prstGeom>
        </p:spPr>
        <p:txBody>
          <a:bodyPr wrap="square">
            <a:spAutoFit/>
          </a:bodyPr>
          <a:lstStyle/>
          <a:p>
            <a:r>
              <a:rPr lang="es-MX" dirty="0"/>
              <a:t>Use la técnica menos obstructiva que haga el trabajo. Para evitar habituarse, asegúrese que demandar la atención del usuario es algo poco común.</a:t>
            </a:r>
          </a:p>
        </p:txBody>
      </p:sp>
      <p:pic>
        <p:nvPicPr>
          <p:cNvPr id="4" name="Imagen 3">
            <a:extLst>
              <a:ext uri="{FF2B5EF4-FFF2-40B4-BE49-F238E27FC236}">
                <a16:creationId xmlns:a16="http://schemas.microsoft.com/office/drawing/2014/main" id="{38488F09-183F-427E-82EB-15EF753BC2E2}"/>
              </a:ext>
            </a:extLst>
          </p:cNvPr>
          <p:cNvPicPr>
            <a:picLocks noChangeAspect="1"/>
          </p:cNvPicPr>
          <p:nvPr/>
        </p:nvPicPr>
        <p:blipFill>
          <a:blip r:embed="rId4"/>
          <a:stretch>
            <a:fillRect/>
          </a:stretch>
        </p:blipFill>
        <p:spPr>
          <a:xfrm>
            <a:off x="4866409" y="2927948"/>
            <a:ext cx="3342042" cy="2215805"/>
          </a:xfrm>
          <a:prstGeom prst="rect">
            <a:avLst/>
          </a:prstGeom>
        </p:spPr>
      </p:pic>
      <p:pic>
        <p:nvPicPr>
          <p:cNvPr id="6" name="Imagen 5">
            <a:extLst>
              <a:ext uri="{FF2B5EF4-FFF2-40B4-BE49-F238E27FC236}">
                <a16:creationId xmlns:a16="http://schemas.microsoft.com/office/drawing/2014/main" id="{B8DBA458-DB87-4062-BB42-390FA0BAD16B}"/>
              </a:ext>
            </a:extLst>
          </p:cNvPr>
          <p:cNvPicPr>
            <a:picLocks noChangeAspect="1"/>
          </p:cNvPicPr>
          <p:nvPr/>
        </p:nvPicPr>
        <p:blipFill>
          <a:blip r:embed="rId5"/>
          <a:stretch>
            <a:fillRect/>
          </a:stretch>
        </p:blipFill>
        <p:spPr>
          <a:xfrm>
            <a:off x="806821" y="2928007"/>
            <a:ext cx="3497775" cy="2216998"/>
          </a:xfrm>
          <a:prstGeom prst="rect">
            <a:avLst/>
          </a:prstGeom>
        </p:spPr>
      </p:pic>
      <p:pic>
        <p:nvPicPr>
          <p:cNvPr id="11" name="Imagen 10" descr="Mano sosteniendo un teléfono celular&#10;&#10;Descripción generada automáticamente">
            <a:extLst>
              <a:ext uri="{FF2B5EF4-FFF2-40B4-BE49-F238E27FC236}">
                <a16:creationId xmlns:a16="http://schemas.microsoft.com/office/drawing/2014/main" id="{A3551047-B236-45AA-BDB6-3CF3DAB23433}"/>
              </a:ext>
            </a:extLst>
          </p:cNvPr>
          <p:cNvPicPr>
            <a:picLocks noChangeAspect="1"/>
          </p:cNvPicPr>
          <p:nvPr/>
        </p:nvPicPr>
        <p:blipFill rotWithShape="1">
          <a:blip r:embed="rId6">
            <a:extLst>
              <a:ext uri="{28A0092B-C50C-407E-A947-70E740481C1C}">
                <a14:useLocalDpi xmlns:a14="http://schemas.microsoft.com/office/drawing/2010/main" val="0"/>
              </a:ext>
            </a:extLst>
          </a:blip>
          <a:srcRect l="25210"/>
          <a:stretch/>
        </p:blipFill>
        <p:spPr>
          <a:xfrm>
            <a:off x="8720351" y="2919450"/>
            <a:ext cx="2499521" cy="2232799"/>
          </a:xfrm>
          <a:prstGeom prst="rect">
            <a:avLst/>
          </a:prstGeom>
        </p:spPr>
      </p:pic>
      <p:sp>
        <p:nvSpPr>
          <p:cNvPr id="14" name="CuadroTexto 13">
            <a:extLst>
              <a:ext uri="{FF2B5EF4-FFF2-40B4-BE49-F238E27FC236}">
                <a16:creationId xmlns:a16="http://schemas.microsoft.com/office/drawing/2014/main" id="{C311534C-2285-420B-A982-9DB1BABED248}"/>
              </a:ext>
            </a:extLst>
          </p:cNvPr>
          <p:cNvSpPr txBox="1"/>
          <p:nvPr/>
        </p:nvSpPr>
        <p:spPr>
          <a:xfrm>
            <a:off x="10727000" y="3989682"/>
            <a:ext cx="429859" cy="707886"/>
          </a:xfrm>
          <a:prstGeom prst="rect">
            <a:avLst/>
          </a:prstGeom>
          <a:noFill/>
        </p:spPr>
        <p:txBody>
          <a:bodyPr wrap="square">
            <a:spAutoFit/>
          </a:bodyPr>
          <a:lstStyle/>
          <a:p>
            <a:r>
              <a:rPr lang="es-CO" sz="4000" dirty="0"/>
              <a:t>✔️</a:t>
            </a:r>
          </a:p>
        </p:txBody>
      </p:sp>
      <p:sp>
        <p:nvSpPr>
          <p:cNvPr id="15" name="CuadroTexto 14">
            <a:extLst>
              <a:ext uri="{FF2B5EF4-FFF2-40B4-BE49-F238E27FC236}">
                <a16:creationId xmlns:a16="http://schemas.microsoft.com/office/drawing/2014/main" id="{2648AF18-D9FB-49EC-AA94-CD479BBB9A58}"/>
              </a:ext>
            </a:extLst>
          </p:cNvPr>
          <p:cNvSpPr txBox="1"/>
          <p:nvPr/>
        </p:nvSpPr>
        <p:spPr>
          <a:xfrm flipV="1">
            <a:off x="8296035" y="4035849"/>
            <a:ext cx="378859" cy="707886"/>
          </a:xfrm>
          <a:prstGeom prst="rect">
            <a:avLst/>
          </a:prstGeom>
          <a:noFill/>
        </p:spPr>
        <p:txBody>
          <a:bodyPr wrap="square">
            <a:spAutoFit/>
          </a:bodyPr>
          <a:lstStyle/>
          <a:p>
            <a:r>
              <a:rPr lang="es-CO" sz="4000" dirty="0"/>
              <a:t>🚫</a:t>
            </a:r>
          </a:p>
        </p:txBody>
      </p:sp>
      <p:sp>
        <p:nvSpPr>
          <p:cNvPr id="16" name="CuadroTexto 15">
            <a:extLst>
              <a:ext uri="{FF2B5EF4-FFF2-40B4-BE49-F238E27FC236}">
                <a16:creationId xmlns:a16="http://schemas.microsoft.com/office/drawing/2014/main" id="{256074A3-1FF9-4CD9-A088-C0A02E9D7E42}"/>
              </a:ext>
            </a:extLst>
          </p:cNvPr>
          <p:cNvSpPr txBox="1"/>
          <p:nvPr/>
        </p:nvSpPr>
        <p:spPr>
          <a:xfrm flipV="1">
            <a:off x="4399967" y="4035849"/>
            <a:ext cx="378859" cy="707886"/>
          </a:xfrm>
          <a:prstGeom prst="rect">
            <a:avLst/>
          </a:prstGeom>
          <a:noFill/>
        </p:spPr>
        <p:txBody>
          <a:bodyPr wrap="square">
            <a:spAutoFit/>
          </a:bodyPr>
          <a:lstStyle/>
          <a:p>
            <a:r>
              <a:rPr lang="es-CO" sz="4000" dirty="0"/>
              <a:t>🚫</a:t>
            </a:r>
          </a:p>
        </p:txBody>
      </p:sp>
    </p:spTree>
    <p:extLst>
      <p:ext uri="{BB962C8B-B14F-4D97-AF65-F5344CB8AC3E}">
        <p14:creationId xmlns:p14="http://schemas.microsoft.com/office/powerpoint/2010/main" val="619367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Prototipando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2031325"/>
          </a:xfrm>
          <a:prstGeom prst="rect">
            <a:avLst/>
          </a:prstGeom>
        </p:spPr>
        <p:txBody>
          <a:bodyPr wrap="square">
            <a:spAutoFit/>
          </a:bodyPr>
          <a:lstStyle/>
          <a:p>
            <a:r>
              <a:rPr lang="es-MX" dirty="0"/>
              <a:t>Cada concepto es un ejercicio de diseño, una exploración hacia lo que es posible, lo que es factible y es mercadeable.</a:t>
            </a:r>
          </a:p>
          <a:p>
            <a:endParaRPr lang="es-MX" dirty="0"/>
          </a:p>
          <a:p>
            <a:r>
              <a:rPr lang="es-MX" dirty="0"/>
              <a:t>Permite identificar problemas tempranos, reducir el riesgo, ahorrar tiempo esfuerzo y dinero.</a:t>
            </a:r>
          </a:p>
          <a:p>
            <a:endParaRPr lang="es-MX" dirty="0"/>
          </a:p>
          <a:p>
            <a:r>
              <a:rPr lang="es-MX" dirty="0"/>
              <a:t>Si su negocio involucra creación de aplicaciones, desarrollo web, o sistemas que mezcla de software y hardware, no se puede dar el lujo de no prototipar.</a:t>
            </a:r>
          </a:p>
        </p:txBody>
      </p:sp>
    </p:spTree>
    <p:extLst>
      <p:ext uri="{BB962C8B-B14F-4D97-AF65-F5344CB8AC3E}">
        <p14:creationId xmlns:p14="http://schemas.microsoft.com/office/powerpoint/2010/main" val="658373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Prototipar es generativo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626780"/>
            <a:ext cx="8972549" cy="2585323"/>
          </a:xfrm>
          <a:prstGeom prst="rect">
            <a:avLst/>
          </a:prstGeom>
        </p:spPr>
        <p:txBody>
          <a:bodyPr wrap="square">
            <a:spAutoFit/>
          </a:bodyPr>
          <a:lstStyle/>
          <a:p>
            <a:r>
              <a:rPr lang="es-MX" dirty="0"/>
              <a:t>A medida que trabaja a través del proceso de prototipado, generara cientos o miles de ideas. Algunas de ellas serán brillantes y otras no tanto. Incluso las ideas no tan brillantes pueden ser catalizadas en soluciones brillantes.</a:t>
            </a:r>
          </a:p>
          <a:p>
            <a:endParaRPr lang="es-MX" dirty="0"/>
          </a:p>
          <a:p>
            <a:r>
              <a:rPr lang="es-MX" dirty="0"/>
              <a:t>Como proceso generativo, prototipado generalmente conduce a la innovación y a ahorros significativos de tiempo, esfuerzo y costo. Convierte las ideas en algo más tangible, algo que se puede sentir, se puede experimentar, con lo que jugar y probar. </a:t>
            </a:r>
          </a:p>
          <a:p>
            <a:endParaRPr lang="es-MX" dirty="0"/>
          </a:p>
          <a:p>
            <a:r>
              <a:rPr lang="es-MX" dirty="0"/>
              <a:t>El prototipo permite experimentar el diseño.</a:t>
            </a:r>
          </a:p>
        </p:txBody>
      </p:sp>
    </p:spTree>
    <p:extLst>
      <p:ext uri="{BB962C8B-B14F-4D97-AF65-F5344CB8AC3E}">
        <p14:creationId xmlns:p14="http://schemas.microsoft.com/office/powerpoint/2010/main" val="2714509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borrosa de un hombre&#10;&#10;Descripción generada automáticamente con confianza baja">
            <a:extLst>
              <a:ext uri="{FF2B5EF4-FFF2-40B4-BE49-F238E27FC236}">
                <a16:creationId xmlns:a16="http://schemas.microsoft.com/office/drawing/2014/main" id="{B48D5252-2D89-41BC-8C6D-AA36F57042D7}"/>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832"/>
          <a:stretch/>
        </p:blipFill>
        <p:spPr>
          <a:xfrm>
            <a:off x="0" y="0"/>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5" name="CuadroTexto 4">
            <a:extLst>
              <a:ext uri="{FF2B5EF4-FFF2-40B4-BE49-F238E27FC236}">
                <a16:creationId xmlns:a16="http://schemas.microsoft.com/office/drawing/2014/main" id="{296F786B-6C53-4CEE-AB43-C9EA28E20923}"/>
              </a:ext>
            </a:extLst>
          </p:cNvPr>
          <p:cNvSpPr txBox="1"/>
          <p:nvPr/>
        </p:nvSpPr>
        <p:spPr>
          <a:xfrm>
            <a:off x="1083785" y="1403190"/>
            <a:ext cx="9186488" cy="2246769"/>
          </a:xfrm>
          <a:prstGeom prst="rect">
            <a:avLst/>
          </a:prstGeom>
          <a:noFill/>
        </p:spPr>
        <p:txBody>
          <a:bodyPr wrap="square" rtlCol="0">
            <a:spAutoFit/>
          </a:bodyPr>
          <a:lstStyle/>
          <a:p>
            <a:r>
              <a:rPr lang="es-ES" sz="2800" dirty="0">
                <a:solidFill>
                  <a:srgbClr val="FFFBE8"/>
                </a:solidFill>
              </a:rPr>
              <a:t>“</a:t>
            </a:r>
            <a:r>
              <a:rPr lang="es-CO" sz="2800" dirty="0">
                <a:solidFill>
                  <a:srgbClr val="FFFBE8"/>
                </a:solidFill>
              </a:rPr>
              <a:t>—</a:t>
            </a:r>
            <a:r>
              <a:rPr lang="es-ES" sz="2800" dirty="0">
                <a:solidFill>
                  <a:srgbClr val="FFFBE8"/>
                </a:solidFill>
              </a:rPr>
              <a:t>… le damos mucha importancia a hacer que se sienta bien,</a:t>
            </a:r>
          </a:p>
          <a:p>
            <a:r>
              <a:rPr lang="es-ES" sz="2800" dirty="0">
                <a:solidFill>
                  <a:srgbClr val="FFFBE8"/>
                </a:solidFill>
              </a:rPr>
              <a:t>	Nos importa mucho que la aplicación sea sencilla.</a:t>
            </a:r>
          </a:p>
          <a:p>
            <a:pPr lvl="1"/>
            <a:r>
              <a:rPr lang="es-ES" sz="2800" dirty="0">
                <a:solidFill>
                  <a:srgbClr val="FFFBE8"/>
                </a:solidFill>
              </a:rPr>
              <a:t>No solo pensamos en momentos congelados en el tiempo y en el diseño, sino también en cómo se mueven, se conectan y fluyen las cosas. “</a:t>
            </a:r>
            <a:endParaRPr lang="es-CO" sz="2800" dirty="0">
              <a:solidFill>
                <a:srgbClr val="FFFBE8"/>
              </a:solidFill>
            </a:endParaRPr>
          </a:p>
        </p:txBody>
      </p:sp>
      <p:sp>
        <p:nvSpPr>
          <p:cNvPr id="14" name="CuadroTexto 13">
            <a:extLst>
              <a:ext uri="{FF2B5EF4-FFF2-40B4-BE49-F238E27FC236}">
                <a16:creationId xmlns:a16="http://schemas.microsoft.com/office/drawing/2014/main" id="{52814E5E-E1E6-439B-B8E9-75830DC43102}"/>
              </a:ext>
            </a:extLst>
          </p:cNvPr>
          <p:cNvSpPr txBox="1"/>
          <p:nvPr/>
        </p:nvSpPr>
        <p:spPr>
          <a:xfrm>
            <a:off x="7296270" y="3649959"/>
            <a:ext cx="2750980" cy="523220"/>
          </a:xfrm>
          <a:prstGeom prst="rect">
            <a:avLst/>
          </a:prstGeom>
          <a:noFill/>
        </p:spPr>
        <p:txBody>
          <a:bodyPr wrap="square" rtlCol="0">
            <a:spAutoFit/>
          </a:bodyPr>
          <a:lstStyle/>
          <a:p>
            <a:pPr algn="r"/>
            <a:r>
              <a:rPr lang="es-CO" sz="2800" dirty="0">
                <a:solidFill>
                  <a:srgbClr val="003903"/>
                </a:solidFill>
              </a:rPr>
              <a:t>—Ian </a:t>
            </a:r>
            <a:r>
              <a:rPr lang="es-CO" sz="2800" dirty="0" err="1">
                <a:solidFill>
                  <a:srgbClr val="003903"/>
                </a:solidFill>
              </a:rPr>
              <a:t>Spalter</a:t>
            </a:r>
            <a:endParaRPr lang="es-CO" sz="2800" dirty="0">
              <a:solidFill>
                <a:srgbClr val="003903"/>
              </a:solidFill>
            </a:endParaRPr>
          </a:p>
        </p:txBody>
      </p:sp>
    </p:spTree>
    <p:extLst>
      <p:ext uri="{BB962C8B-B14F-4D97-AF65-F5344CB8AC3E}">
        <p14:creationId xmlns:p14="http://schemas.microsoft.com/office/powerpoint/2010/main" val="370748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2D306C4-03CD-47C7-B480-1B7141B0DC7F}"/>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13033" r="4374"/>
          <a:stretch/>
        </p:blipFill>
        <p:spPr>
          <a:xfrm>
            <a:off x="0" y="-1"/>
            <a:ext cx="5922325" cy="3869473"/>
          </a:xfrm>
          <a:prstGeom prst="rect">
            <a:avLst/>
          </a:prstGeom>
        </p:spPr>
      </p:pic>
      <p:pic>
        <p:nvPicPr>
          <p:cNvPr id="7" name="Imagen 6" descr="Mano de una persona&#10;&#10;Descripción generada automáticamente">
            <a:extLst>
              <a:ext uri="{FF2B5EF4-FFF2-40B4-BE49-F238E27FC236}">
                <a16:creationId xmlns:a16="http://schemas.microsoft.com/office/drawing/2014/main" id="{EA38B90D-4A70-4754-A118-A022EAA93BB2}"/>
              </a:ext>
            </a:extLst>
          </p:cNvPr>
          <p:cNvPicPr>
            <a:picLocks noChangeAspect="1"/>
          </p:cNvPicPr>
          <p:nvPr/>
        </p:nvPicPr>
        <p:blipFill rotWithShape="1">
          <a:blip r:embed="rId4">
            <a:duotone>
              <a:schemeClr val="accent6">
                <a:shade val="45000"/>
                <a:satMod val="135000"/>
              </a:schemeClr>
              <a:prstClr val="white"/>
            </a:duotone>
            <a:alphaModFix amt="85000"/>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l="2176" t="8558" r="11398" b="-102"/>
          <a:stretch/>
        </p:blipFill>
        <p:spPr>
          <a:xfrm>
            <a:off x="5922327" y="-2"/>
            <a:ext cx="6269671" cy="3856166"/>
          </a:xfrm>
          <a:prstGeom prst="rect">
            <a:avLst/>
          </a:prstGeom>
        </p:spPr>
      </p:pic>
      <p:pic>
        <p:nvPicPr>
          <p:cNvPr id="9" name="Imagen 8" descr="Cara de una mujer&#10;&#10;Descripción generada automáticamente">
            <a:extLst>
              <a:ext uri="{FF2B5EF4-FFF2-40B4-BE49-F238E27FC236}">
                <a16:creationId xmlns:a16="http://schemas.microsoft.com/office/drawing/2014/main" id="{7B7E0EF4-650A-466A-B4F4-82125CF589CE}"/>
              </a:ext>
            </a:extLst>
          </p:cNvPr>
          <p:cNvPicPr>
            <a:picLocks noChangeAspect="1"/>
          </p:cNvPicPr>
          <p:nvPr/>
        </p:nvPicPr>
        <p:blipFill rotWithShape="1">
          <a:blip r:embed="rId6">
            <a:duotone>
              <a:schemeClr val="accent6">
                <a:shade val="45000"/>
                <a:satMod val="135000"/>
              </a:schemeClr>
              <a:prstClr val="white"/>
            </a:duotone>
            <a:alphaModFix amt="85000"/>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rcRect t="10098" r="21616"/>
          <a:stretch/>
        </p:blipFill>
        <p:spPr>
          <a:xfrm>
            <a:off x="0" y="3862178"/>
            <a:ext cx="4425351" cy="2995822"/>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rotWithShape="1">
          <a:blip r:embed="rId8">
            <a:extLst>
              <a:ext uri="{28A0092B-C50C-407E-A947-70E740481C1C}">
                <a14:useLocalDpi xmlns:a14="http://schemas.microsoft.com/office/drawing/2010/main" val="0"/>
              </a:ext>
            </a:extLst>
          </a:blip>
          <a:srcRect b="53541"/>
          <a:stretch/>
        </p:blipFill>
        <p:spPr>
          <a:xfrm rot="10800000">
            <a:off x="-3" y="-1"/>
            <a:ext cx="12192001" cy="624028"/>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3568" y="88988"/>
            <a:ext cx="2615191" cy="446049"/>
          </a:xfrm>
          <a:prstGeom prst="rect">
            <a:avLst/>
          </a:prstGeom>
        </p:spPr>
      </p:pic>
      <p:pic>
        <p:nvPicPr>
          <p:cNvPr id="12" name="Imagen 11" descr="Cara de una mujer&#10;&#10;Descripción generada automáticamente">
            <a:extLst>
              <a:ext uri="{FF2B5EF4-FFF2-40B4-BE49-F238E27FC236}">
                <a16:creationId xmlns:a16="http://schemas.microsoft.com/office/drawing/2014/main" id="{DA2972A7-E19C-4665-86B6-9D8A35778B2B}"/>
              </a:ext>
            </a:extLst>
          </p:cNvPr>
          <p:cNvPicPr>
            <a:picLocks noChangeAspect="1"/>
          </p:cNvPicPr>
          <p:nvPr/>
        </p:nvPicPr>
        <p:blipFill rotWithShape="1">
          <a:blip r:embed="rId10">
            <a:duotone>
              <a:schemeClr val="accent2">
                <a:shade val="45000"/>
                <a:satMod val="135000"/>
              </a:schemeClr>
              <a:prstClr val="white"/>
            </a:duotone>
            <a:alphaModFix amt="70000"/>
            <a:extLst>
              <a:ext uri="{BEBA8EAE-BF5A-486C-A8C5-ECC9F3942E4B}">
                <a14:imgProps xmlns:a14="http://schemas.microsoft.com/office/drawing/2010/main">
                  <a14:imgLayer r:embed="rId11">
                    <a14:imgEffect>
                      <a14:artisticFilmGrain/>
                    </a14:imgEffect>
                  </a14:imgLayer>
                </a14:imgProps>
              </a:ext>
              <a:ext uri="{28A0092B-C50C-407E-A947-70E740481C1C}">
                <a14:useLocalDpi xmlns:a14="http://schemas.microsoft.com/office/drawing/2010/main" val="0"/>
              </a:ext>
            </a:extLst>
          </a:blip>
          <a:srcRect l="2148" t="17552" r="28201"/>
          <a:stretch/>
        </p:blipFill>
        <p:spPr>
          <a:xfrm>
            <a:off x="4425351" y="3862177"/>
            <a:ext cx="5115945" cy="2995823"/>
          </a:xfrm>
          <a:prstGeom prst="rect">
            <a:avLst/>
          </a:prstGeom>
        </p:spPr>
      </p:pic>
      <p:pic>
        <p:nvPicPr>
          <p:cNvPr id="16" name="Imagen 15" descr="Imagen borrosa de un joven con una playera de color negro&#10;&#10;Descripción generada automáticamente con confianza media">
            <a:extLst>
              <a:ext uri="{FF2B5EF4-FFF2-40B4-BE49-F238E27FC236}">
                <a16:creationId xmlns:a16="http://schemas.microsoft.com/office/drawing/2014/main" id="{9A10C0A2-8E4B-4782-8ABC-0A10138935D7}"/>
              </a:ext>
            </a:extLst>
          </p:cNvPr>
          <p:cNvPicPr>
            <a:picLocks noChangeAspect="1"/>
          </p:cNvPicPr>
          <p:nvPr/>
        </p:nvPicPr>
        <p:blipFill rotWithShape="1">
          <a:blip r:embed="rId12">
            <a:duotone>
              <a:schemeClr val="accent6">
                <a:shade val="45000"/>
                <a:satMod val="135000"/>
              </a:schemeClr>
              <a:prstClr val="white"/>
            </a:duotone>
            <a:alphaModFix amt="50000"/>
            <a:extLst>
              <a:ext uri="{BEBA8EAE-BF5A-486C-A8C5-ECC9F3942E4B}">
                <a14:imgProps xmlns:a14="http://schemas.microsoft.com/office/drawing/2010/main">
                  <a14:imgLayer r:embed="rId13">
                    <a14:imgEffect>
                      <a14:artisticFilmGrain/>
                    </a14:imgEffect>
                  </a14:imgLayer>
                </a14:imgProps>
              </a:ext>
              <a:ext uri="{28A0092B-C50C-407E-A947-70E740481C1C}">
                <a14:useLocalDpi xmlns:a14="http://schemas.microsoft.com/office/drawing/2010/main" val="0"/>
              </a:ext>
            </a:extLst>
          </a:blip>
          <a:srcRect l="34701" t="399" r="17375" b="1"/>
          <a:stretch/>
        </p:blipFill>
        <p:spPr>
          <a:xfrm>
            <a:off x="9541296" y="3857039"/>
            <a:ext cx="2650704" cy="2995823"/>
          </a:xfrm>
          <a:prstGeom prst="rect">
            <a:avLst/>
          </a:prstGeom>
        </p:spPr>
      </p:pic>
      <p:sp>
        <p:nvSpPr>
          <p:cNvPr id="25" name="CuadroTexto 24">
            <a:extLst>
              <a:ext uri="{FF2B5EF4-FFF2-40B4-BE49-F238E27FC236}">
                <a16:creationId xmlns:a16="http://schemas.microsoft.com/office/drawing/2014/main" id="{07F18E35-F14C-4E1A-A16E-FE2E7F328F88}"/>
              </a:ext>
            </a:extLst>
          </p:cNvPr>
          <p:cNvSpPr txBox="1"/>
          <p:nvPr/>
        </p:nvSpPr>
        <p:spPr>
          <a:xfrm>
            <a:off x="248115" y="2721114"/>
            <a:ext cx="476714" cy="707886"/>
          </a:xfrm>
          <a:prstGeom prst="rect">
            <a:avLst/>
          </a:prstGeom>
          <a:noFill/>
        </p:spPr>
        <p:txBody>
          <a:bodyPr wrap="square">
            <a:spAutoFit/>
          </a:bodyPr>
          <a:lstStyle/>
          <a:p>
            <a:r>
              <a:rPr lang="es-CO" sz="4000" dirty="0"/>
              <a:t>✨</a:t>
            </a:r>
          </a:p>
        </p:txBody>
      </p:sp>
      <p:sp>
        <p:nvSpPr>
          <p:cNvPr id="27" name="CuadroTexto 26">
            <a:extLst>
              <a:ext uri="{FF2B5EF4-FFF2-40B4-BE49-F238E27FC236}">
                <a16:creationId xmlns:a16="http://schemas.microsoft.com/office/drawing/2014/main" id="{987C3EB5-43F3-42BF-A629-7D8B7849F4CC}"/>
              </a:ext>
            </a:extLst>
          </p:cNvPr>
          <p:cNvSpPr txBox="1"/>
          <p:nvPr/>
        </p:nvSpPr>
        <p:spPr>
          <a:xfrm>
            <a:off x="7255096" y="2721114"/>
            <a:ext cx="476714" cy="707886"/>
          </a:xfrm>
          <a:prstGeom prst="rect">
            <a:avLst/>
          </a:prstGeom>
          <a:noFill/>
        </p:spPr>
        <p:txBody>
          <a:bodyPr wrap="square">
            <a:spAutoFit/>
          </a:bodyPr>
          <a:lstStyle/>
          <a:p>
            <a:r>
              <a:rPr lang="es-CO" sz="4000" dirty="0"/>
              <a:t>🔝</a:t>
            </a:r>
          </a:p>
        </p:txBody>
      </p:sp>
      <p:sp>
        <p:nvSpPr>
          <p:cNvPr id="29" name="CuadroTexto 28">
            <a:extLst>
              <a:ext uri="{FF2B5EF4-FFF2-40B4-BE49-F238E27FC236}">
                <a16:creationId xmlns:a16="http://schemas.microsoft.com/office/drawing/2014/main" id="{1A11D900-6254-41C1-A182-810A5A163FD8}"/>
              </a:ext>
            </a:extLst>
          </p:cNvPr>
          <p:cNvSpPr txBox="1"/>
          <p:nvPr/>
        </p:nvSpPr>
        <p:spPr>
          <a:xfrm>
            <a:off x="3647079" y="5630695"/>
            <a:ext cx="621680" cy="707886"/>
          </a:xfrm>
          <a:prstGeom prst="rect">
            <a:avLst/>
          </a:prstGeom>
          <a:noFill/>
        </p:spPr>
        <p:txBody>
          <a:bodyPr wrap="square">
            <a:spAutoFit/>
          </a:bodyPr>
          <a:lstStyle/>
          <a:p>
            <a:r>
              <a:rPr lang="es-CO" sz="4000" dirty="0"/>
              <a:t>💡</a:t>
            </a:r>
          </a:p>
        </p:txBody>
      </p:sp>
      <p:sp>
        <p:nvSpPr>
          <p:cNvPr id="30" name="CuadroTexto 29">
            <a:extLst>
              <a:ext uri="{FF2B5EF4-FFF2-40B4-BE49-F238E27FC236}">
                <a16:creationId xmlns:a16="http://schemas.microsoft.com/office/drawing/2014/main" id="{D83E59E9-E7BA-4C09-9F46-109EBC33121B}"/>
              </a:ext>
            </a:extLst>
          </p:cNvPr>
          <p:cNvSpPr txBox="1"/>
          <p:nvPr/>
        </p:nvSpPr>
        <p:spPr>
          <a:xfrm>
            <a:off x="8444475" y="5630695"/>
            <a:ext cx="621680" cy="707886"/>
          </a:xfrm>
          <a:prstGeom prst="rect">
            <a:avLst/>
          </a:prstGeom>
          <a:noFill/>
        </p:spPr>
        <p:txBody>
          <a:bodyPr wrap="square">
            <a:spAutoFit/>
          </a:bodyPr>
          <a:lstStyle/>
          <a:p>
            <a:r>
              <a:rPr lang="es-CO" sz="4000" dirty="0"/>
              <a:t>🆘</a:t>
            </a:r>
          </a:p>
        </p:txBody>
      </p:sp>
      <p:sp>
        <p:nvSpPr>
          <p:cNvPr id="31" name="CuadroTexto 30">
            <a:extLst>
              <a:ext uri="{FF2B5EF4-FFF2-40B4-BE49-F238E27FC236}">
                <a16:creationId xmlns:a16="http://schemas.microsoft.com/office/drawing/2014/main" id="{886A135F-24B1-4BFC-932C-586213AD53ED}"/>
              </a:ext>
            </a:extLst>
          </p:cNvPr>
          <p:cNvSpPr txBox="1"/>
          <p:nvPr/>
        </p:nvSpPr>
        <p:spPr>
          <a:xfrm>
            <a:off x="11172806" y="5630695"/>
            <a:ext cx="621680" cy="707886"/>
          </a:xfrm>
          <a:prstGeom prst="rect">
            <a:avLst/>
          </a:prstGeom>
          <a:noFill/>
        </p:spPr>
        <p:txBody>
          <a:bodyPr wrap="square">
            <a:spAutoFit/>
          </a:bodyPr>
          <a:lstStyle/>
          <a:p>
            <a:r>
              <a:rPr lang="es-CO" sz="4000" dirty="0"/>
              <a:t>🙅</a:t>
            </a:r>
          </a:p>
        </p:txBody>
      </p:sp>
    </p:spTree>
    <p:extLst>
      <p:ext uri="{BB962C8B-B14F-4D97-AF65-F5344CB8AC3E}">
        <p14:creationId xmlns:p14="http://schemas.microsoft.com/office/powerpoint/2010/main" val="3527725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Entienda la audiencia y la intención</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2002748"/>
            <a:ext cx="8972549" cy="2062103"/>
          </a:xfrm>
          <a:prstGeom prst="rect">
            <a:avLst/>
          </a:prstGeom>
        </p:spPr>
        <p:txBody>
          <a:bodyPr wrap="square">
            <a:spAutoFit/>
          </a:bodyPr>
          <a:lstStyle/>
          <a:p>
            <a:pPr marL="285750" indent="-285750">
              <a:buFont typeface="Arial" panose="020B0604020202020204" pitchFamily="34" charset="0"/>
              <a:buChar char="•"/>
            </a:pPr>
            <a:r>
              <a:rPr lang="es-MX" sz="3200" dirty="0"/>
              <a:t>Determine que es lo que necesita prototipar</a:t>
            </a:r>
          </a:p>
          <a:p>
            <a:pPr marL="285750" indent="-285750">
              <a:buFont typeface="Arial" panose="020B0604020202020204" pitchFamily="34" charset="0"/>
              <a:buChar char="•"/>
            </a:pPr>
            <a:r>
              <a:rPr lang="es-MX" sz="3200" dirty="0"/>
              <a:t>Asigne expectativas apropiadas</a:t>
            </a:r>
          </a:p>
          <a:p>
            <a:pPr marL="285750" indent="-285750">
              <a:buFont typeface="Arial" panose="020B0604020202020204" pitchFamily="34" charset="0"/>
              <a:buChar char="•"/>
            </a:pPr>
            <a:r>
              <a:rPr lang="es-MX" sz="3200" dirty="0"/>
              <a:t>Determine el correcto nivel de fidelidad</a:t>
            </a:r>
          </a:p>
          <a:p>
            <a:pPr marL="285750" indent="-285750">
              <a:buFont typeface="Arial" panose="020B0604020202020204" pitchFamily="34" charset="0"/>
              <a:buChar char="•"/>
            </a:pPr>
            <a:r>
              <a:rPr lang="es-MX" sz="3200" dirty="0"/>
              <a:t>Escoja la correcta herramienta para el trabajo</a:t>
            </a:r>
          </a:p>
        </p:txBody>
      </p:sp>
    </p:spTree>
    <p:extLst>
      <p:ext uri="{BB962C8B-B14F-4D97-AF65-F5344CB8AC3E}">
        <p14:creationId xmlns:p14="http://schemas.microsoft.com/office/powerpoint/2010/main" val="238046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Trabajando con diseñadores gráficos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57363" y="2028936"/>
            <a:ext cx="8972549" cy="1477328"/>
          </a:xfrm>
          <a:prstGeom prst="rect">
            <a:avLst/>
          </a:prstGeom>
        </p:spPr>
        <p:txBody>
          <a:bodyPr wrap="square">
            <a:spAutoFit/>
          </a:bodyPr>
          <a:lstStyle/>
          <a:p>
            <a:r>
              <a:rPr lang="es-MX" dirty="0"/>
              <a:t>Los diseñadores gráficos son profesionales altamente entrenados, que lo ayudarán a llevar a su producto a otro nivel, que su equipo de no diseñadores no podría lograr por si mismo.</a:t>
            </a:r>
          </a:p>
          <a:p>
            <a:endParaRPr lang="es-MX" dirty="0"/>
          </a:p>
          <a:p>
            <a:r>
              <a:rPr lang="es-MX" dirty="0"/>
              <a:t>Contratar un diseñador gráfico es lo mejor, es lo más simple para que su interfaz de usuario luzca genial. Le ahorrara dinero y tiempo.</a:t>
            </a:r>
          </a:p>
        </p:txBody>
      </p:sp>
    </p:spTree>
    <p:extLst>
      <p:ext uri="{BB962C8B-B14F-4D97-AF65-F5344CB8AC3E}">
        <p14:creationId xmlns:p14="http://schemas.microsoft.com/office/powerpoint/2010/main" val="5437885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Planea un poco y prototipe el resto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271239" y="1757421"/>
            <a:ext cx="9065942" cy="3046988"/>
          </a:xfrm>
          <a:prstGeom prst="rect">
            <a:avLst/>
          </a:prstGeom>
        </p:spPr>
        <p:txBody>
          <a:bodyPr wrap="square">
            <a:spAutoFit/>
          </a:bodyPr>
          <a:lstStyle/>
          <a:p>
            <a:r>
              <a:rPr lang="es-MX" sz="3200" dirty="0"/>
              <a:t>¿Cuánta planeación se debe realizar antes de empezar a prototipar? </a:t>
            </a:r>
          </a:p>
          <a:p>
            <a:r>
              <a:rPr lang="es-MX" sz="3200" dirty="0"/>
              <a:t>	</a:t>
            </a:r>
          </a:p>
          <a:p>
            <a:r>
              <a:rPr lang="es-MX" sz="3200" dirty="0"/>
              <a:t>No hay un número mágico, se recomienda planear el 70 porciento del diseño a través de borradores en papel y luego pasar al prototipado.</a:t>
            </a:r>
          </a:p>
        </p:txBody>
      </p:sp>
    </p:spTree>
    <p:extLst>
      <p:ext uri="{BB962C8B-B14F-4D97-AF65-F5344CB8AC3E}">
        <p14:creationId xmlns:p14="http://schemas.microsoft.com/office/powerpoint/2010/main" val="1429758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Planea un poco y prototipe el resto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315844" y="1448398"/>
            <a:ext cx="9255512" cy="3539430"/>
          </a:xfrm>
          <a:prstGeom prst="rect">
            <a:avLst/>
          </a:prstGeom>
        </p:spPr>
        <p:txBody>
          <a:bodyPr wrap="square">
            <a:spAutoFit/>
          </a:bodyPr>
          <a:lstStyle/>
          <a:p>
            <a:r>
              <a:rPr lang="es-MX" sz="3200" dirty="0"/>
              <a:t>La meta es obtener retroalimentación de la audiencia, por tanto lo más rápido que pueda llegar a sus manos, más rápido se obtendrá la retroalimentación.</a:t>
            </a:r>
          </a:p>
          <a:p>
            <a:endParaRPr lang="es-MX" sz="3200" dirty="0"/>
          </a:p>
          <a:p>
            <a:r>
              <a:rPr lang="es-MX" sz="3200" dirty="0"/>
              <a:t>Prototipar, es una gran herramienta para el proceso de diseño, si se tiene el 70 porciento del concepto de diseño, este se puede usar para avanzar sobre el resto.</a:t>
            </a:r>
          </a:p>
        </p:txBody>
      </p:sp>
    </p:spTree>
    <p:extLst>
      <p:ext uri="{BB962C8B-B14F-4D97-AF65-F5344CB8AC3E}">
        <p14:creationId xmlns:p14="http://schemas.microsoft.com/office/powerpoint/2010/main" val="2355559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Asigne expectativas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293542" y="1626780"/>
            <a:ext cx="9255512" cy="3539430"/>
          </a:xfrm>
          <a:prstGeom prst="rect">
            <a:avLst/>
          </a:prstGeom>
        </p:spPr>
        <p:txBody>
          <a:bodyPr wrap="square">
            <a:spAutoFit/>
          </a:bodyPr>
          <a:lstStyle/>
          <a:p>
            <a:r>
              <a:rPr lang="es-MX" sz="3200" dirty="0"/>
              <a:t>Se usa la técnica de cebar al usuario, es decir contarle sobre la experiencia del producto que va a probar, mientras tanto el usuario se va haciendo una idea de lo que va a probar.</a:t>
            </a:r>
          </a:p>
          <a:p>
            <a:endParaRPr lang="es-MX" sz="3200" dirty="0"/>
          </a:p>
          <a:p>
            <a:r>
              <a:rPr lang="es-MX" sz="3200" dirty="0"/>
              <a:t>Cuando se asignan expectativas se obtiene dos cosas: fidelidad y funcionalidad.</a:t>
            </a:r>
          </a:p>
        </p:txBody>
      </p:sp>
    </p:spTree>
    <p:extLst>
      <p:ext uri="{BB962C8B-B14F-4D97-AF65-F5344CB8AC3E}">
        <p14:creationId xmlns:p14="http://schemas.microsoft.com/office/powerpoint/2010/main" val="2302371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AC1FB38-56B3-48C0-B9E0-2E4503296087}"/>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Effect>
                      <a14:brightnessContrast bright="-20000" contrast="-40000"/>
                    </a14:imgEffect>
                  </a14:imgLayer>
                </a14:imgProps>
              </a:ext>
              <a:ext uri="{28A0092B-C50C-407E-A947-70E740481C1C}">
                <a14:useLocalDpi xmlns:a14="http://schemas.microsoft.com/office/drawing/2010/main" val="0"/>
              </a:ext>
            </a:extLst>
          </a:blip>
          <a:srcRect l="4240" r="9684"/>
          <a:stretch/>
        </p:blipFill>
        <p:spPr>
          <a:xfrm>
            <a:off x="-1" y="0"/>
            <a:ext cx="12192001"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8" name="CuadroTexto 7">
            <a:extLst>
              <a:ext uri="{FF2B5EF4-FFF2-40B4-BE49-F238E27FC236}">
                <a16:creationId xmlns:a16="http://schemas.microsoft.com/office/drawing/2014/main" id="{9D48365D-3115-42C9-8D72-E5300EFE049C}"/>
              </a:ext>
            </a:extLst>
          </p:cNvPr>
          <p:cNvSpPr txBox="1"/>
          <p:nvPr/>
        </p:nvSpPr>
        <p:spPr>
          <a:xfrm>
            <a:off x="2983881" y="2782669"/>
            <a:ext cx="6806889" cy="646331"/>
          </a:xfrm>
          <a:prstGeom prst="rect">
            <a:avLst/>
          </a:prstGeom>
          <a:noFill/>
        </p:spPr>
        <p:txBody>
          <a:bodyPr wrap="square">
            <a:spAutoFit/>
          </a:bodyPr>
          <a:lstStyle/>
          <a:p>
            <a:r>
              <a:rPr lang="es-MX" sz="3600" b="1" dirty="0">
                <a:solidFill>
                  <a:srgbClr val="003903"/>
                </a:solidFill>
              </a:rPr>
              <a:t>¿Cuántas personas saben dibujar?</a:t>
            </a:r>
          </a:p>
        </p:txBody>
      </p:sp>
    </p:spTree>
    <p:extLst>
      <p:ext uri="{BB962C8B-B14F-4D97-AF65-F5344CB8AC3E}">
        <p14:creationId xmlns:p14="http://schemas.microsoft.com/office/powerpoint/2010/main" val="3479678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Personas sentadas alrededor de una mesa&#10;&#10;Descripción generada automáticamente con confianza media">
            <a:extLst>
              <a:ext uri="{FF2B5EF4-FFF2-40B4-BE49-F238E27FC236}">
                <a16:creationId xmlns:a16="http://schemas.microsoft.com/office/drawing/2014/main" id="{471B76B1-2A79-4B0B-A3EF-C329DEDA450C}"/>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0" y="0"/>
            <a:ext cx="12192000" cy="686816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Realice borradores en papel</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468244" y="2538181"/>
            <a:ext cx="9255512" cy="1200329"/>
          </a:xfrm>
          <a:prstGeom prst="rect">
            <a:avLst/>
          </a:prstGeom>
        </p:spPr>
        <p:txBody>
          <a:bodyPr wrap="square">
            <a:spAutoFit/>
          </a:bodyPr>
          <a:lstStyle/>
          <a:p>
            <a:endParaRPr lang="es-MX" sz="3200" b="1" dirty="0">
              <a:solidFill>
                <a:srgbClr val="003903"/>
              </a:solidFill>
            </a:endParaRPr>
          </a:p>
          <a:p>
            <a:r>
              <a:rPr lang="es-MX" sz="4000" b="1" dirty="0">
                <a:solidFill>
                  <a:srgbClr val="003903"/>
                </a:solidFill>
              </a:rPr>
              <a:t>¿Quién sabía dibujar cuando era pequeño?</a:t>
            </a:r>
          </a:p>
        </p:txBody>
      </p:sp>
    </p:spTree>
    <p:extLst>
      <p:ext uri="{BB962C8B-B14F-4D97-AF65-F5344CB8AC3E}">
        <p14:creationId xmlns:p14="http://schemas.microsoft.com/office/powerpoint/2010/main" val="4185839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Realice borradores en papel</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Rectángulo 6">
            <a:extLst>
              <a:ext uri="{FF2B5EF4-FFF2-40B4-BE49-F238E27FC236}">
                <a16:creationId xmlns:a16="http://schemas.microsoft.com/office/drawing/2014/main" id="{2ADC4DF2-88F2-4157-A6EF-4601ED99F439}"/>
              </a:ext>
            </a:extLst>
          </p:cNvPr>
          <p:cNvSpPr/>
          <p:nvPr/>
        </p:nvSpPr>
        <p:spPr>
          <a:xfrm>
            <a:off x="1293542" y="1626780"/>
            <a:ext cx="5575609" cy="3046988"/>
          </a:xfrm>
          <a:prstGeom prst="rect">
            <a:avLst/>
          </a:prstGeom>
        </p:spPr>
        <p:txBody>
          <a:bodyPr wrap="square">
            <a:spAutoFit/>
          </a:bodyPr>
          <a:lstStyle/>
          <a:p>
            <a:r>
              <a:rPr lang="es-MX" sz="3200" dirty="0"/>
              <a:t>La imagen de este hombre de palitos no tiene la anatomía para un museo, sin embargo cualquier persona puede captar la idea de la acción que esta realizando.</a:t>
            </a:r>
          </a:p>
        </p:txBody>
      </p:sp>
      <p:pic>
        <p:nvPicPr>
          <p:cNvPr id="4" name="Imagen 3" descr="stickman - hombre de palitos">
            <a:extLst>
              <a:ext uri="{FF2B5EF4-FFF2-40B4-BE49-F238E27FC236}">
                <a16:creationId xmlns:a16="http://schemas.microsoft.com/office/drawing/2014/main" id="{79212626-D2F0-4CB6-8C8E-286CCB240FB3}"/>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586" y="1368474"/>
            <a:ext cx="3899237" cy="3801837"/>
          </a:xfrm>
          <a:prstGeom prst="rect">
            <a:avLst/>
          </a:prstGeom>
        </p:spPr>
      </p:pic>
    </p:spTree>
    <p:extLst>
      <p:ext uri="{BB962C8B-B14F-4D97-AF65-F5344CB8AC3E}">
        <p14:creationId xmlns:p14="http://schemas.microsoft.com/office/powerpoint/2010/main" val="1073259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8" name="Imagen 7" descr="Diagrama&#10;&#10;Descripción generada automáticamente">
            <a:extLst>
              <a:ext uri="{FF2B5EF4-FFF2-40B4-BE49-F238E27FC236}">
                <a16:creationId xmlns:a16="http://schemas.microsoft.com/office/drawing/2014/main" id="{731EBD17-D71D-486D-A48B-60B23E5E4173}"/>
              </a:ext>
            </a:extLst>
          </p:cNvPr>
          <p:cNvPicPr>
            <a:picLocks noChangeAspect="1"/>
          </p:cNvPicPr>
          <p:nvPr/>
        </p:nvPicPr>
        <p:blipFill rotWithShape="1">
          <a:blip r:embed="rId4">
            <a:extLst>
              <a:ext uri="{28A0092B-C50C-407E-A947-70E740481C1C}">
                <a14:useLocalDpi xmlns:a14="http://schemas.microsoft.com/office/drawing/2010/main" val="0"/>
              </a:ext>
            </a:extLst>
          </a:blip>
          <a:srcRect r="20527"/>
          <a:stretch/>
        </p:blipFill>
        <p:spPr>
          <a:xfrm>
            <a:off x="749257" y="382729"/>
            <a:ext cx="5224079" cy="3966247"/>
          </a:xfrm>
          <a:prstGeom prst="rect">
            <a:avLst/>
          </a:prstGeom>
        </p:spPr>
      </p:pic>
      <p:pic>
        <p:nvPicPr>
          <p:cNvPr id="3" name="Imagen 2" descr="Diagrama&#10;&#10;Descripción generada automáticamente">
            <a:extLst>
              <a:ext uri="{FF2B5EF4-FFF2-40B4-BE49-F238E27FC236}">
                <a16:creationId xmlns:a16="http://schemas.microsoft.com/office/drawing/2014/main" id="{B682DE65-2E31-4C63-871D-5927B8324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9805" y="2770311"/>
            <a:ext cx="2635376" cy="2626591"/>
          </a:xfrm>
          <a:prstGeom prst="rect">
            <a:avLst/>
          </a:prstGeom>
        </p:spPr>
      </p:pic>
      <p:sp>
        <p:nvSpPr>
          <p:cNvPr id="11" name="Rectángulo 10">
            <a:extLst>
              <a:ext uri="{FF2B5EF4-FFF2-40B4-BE49-F238E27FC236}">
                <a16:creationId xmlns:a16="http://schemas.microsoft.com/office/drawing/2014/main" id="{95FE7C07-F08E-40BC-B099-32B3332D767E}"/>
              </a:ext>
            </a:extLst>
          </p:cNvPr>
          <p:cNvSpPr/>
          <p:nvPr/>
        </p:nvSpPr>
        <p:spPr>
          <a:xfrm>
            <a:off x="6218666" y="382729"/>
            <a:ext cx="5575609" cy="646331"/>
          </a:xfrm>
          <a:prstGeom prst="rect">
            <a:avLst/>
          </a:prstGeom>
        </p:spPr>
        <p:txBody>
          <a:bodyPr wrap="square">
            <a:spAutoFit/>
          </a:bodyPr>
          <a:lstStyle/>
          <a:p>
            <a:r>
              <a:rPr lang="es-MX" dirty="0"/>
              <a:t>Los borradores en papel son útiles porque permiten atrapar la idea rápidamente.</a:t>
            </a:r>
          </a:p>
        </p:txBody>
      </p:sp>
      <p:sp>
        <p:nvSpPr>
          <p:cNvPr id="12" name="Rectángulo 11">
            <a:extLst>
              <a:ext uri="{FF2B5EF4-FFF2-40B4-BE49-F238E27FC236}">
                <a16:creationId xmlns:a16="http://schemas.microsoft.com/office/drawing/2014/main" id="{6A90EDC8-56B9-43ED-9B0C-EAA391542FDD}"/>
              </a:ext>
            </a:extLst>
          </p:cNvPr>
          <p:cNvSpPr/>
          <p:nvPr/>
        </p:nvSpPr>
        <p:spPr>
          <a:xfrm>
            <a:off x="6218667" y="1548562"/>
            <a:ext cx="5412056" cy="2862322"/>
          </a:xfrm>
          <a:prstGeom prst="rect">
            <a:avLst/>
          </a:prstGeom>
        </p:spPr>
        <p:txBody>
          <a:bodyPr wrap="square">
            <a:spAutoFit/>
          </a:bodyPr>
          <a:lstStyle/>
          <a:p>
            <a:r>
              <a:rPr lang="es-MX" dirty="0"/>
              <a:t>“-- Creo que la inspiración siempre se esfuerza al máximo por trabajar contigo, pero si no estás preparado o disponible, sin duda puede decidir abandonarte e ir en busca de otro socio.</a:t>
            </a:r>
          </a:p>
          <a:p>
            <a:endParaRPr lang="es-MX" dirty="0"/>
          </a:p>
          <a:p>
            <a:r>
              <a:rPr lang="es-MX" dirty="0"/>
              <a:t>De hecho, es algo que le ocurre a muchas personas.</a:t>
            </a:r>
          </a:p>
          <a:p>
            <a:endParaRPr lang="es-MX" dirty="0"/>
          </a:p>
          <a:p>
            <a:r>
              <a:rPr lang="es-MX" dirty="0"/>
              <a:t>Por eso una mañana abres el periódico y descubres que alguien ha escrito tu libro, o dirigido tu obra de teatro, o sacado tu disco, o montado tu negocio…”</a:t>
            </a:r>
          </a:p>
        </p:txBody>
      </p:sp>
      <p:sp>
        <p:nvSpPr>
          <p:cNvPr id="14" name="Rectángulo 13">
            <a:extLst>
              <a:ext uri="{FF2B5EF4-FFF2-40B4-BE49-F238E27FC236}">
                <a16:creationId xmlns:a16="http://schemas.microsoft.com/office/drawing/2014/main" id="{4058A063-FC3D-4A22-9699-2E423CABCA5A}"/>
              </a:ext>
            </a:extLst>
          </p:cNvPr>
          <p:cNvSpPr/>
          <p:nvPr/>
        </p:nvSpPr>
        <p:spPr>
          <a:xfrm>
            <a:off x="8006575" y="4593514"/>
            <a:ext cx="3624147" cy="369332"/>
          </a:xfrm>
          <a:prstGeom prst="rect">
            <a:avLst/>
          </a:prstGeom>
        </p:spPr>
        <p:txBody>
          <a:bodyPr wrap="square">
            <a:spAutoFit/>
          </a:bodyPr>
          <a:lstStyle/>
          <a:p>
            <a:pPr algn="r"/>
            <a:r>
              <a:rPr lang="es-MX" dirty="0"/>
              <a:t>-- Elizabeth </a:t>
            </a:r>
            <a:r>
              <a:rPr lang="es-MX" dirty="0" err="1"/>
              <a:t>Gilber</a:t>
            </a:r>
            <a:r>
              <a:rPr lang="es-MX" dirty="0"/>
              <a:t> – Libera tu magia</a:t>
            </a:r>
          </a:p>
        </p:txBody>
      </p:sp>
    </p:spTree>
    <p:extLst>
      <p:ext uri="{BB962C8B-B14F-4D97-AF65-F5344CB8AC3E}">
        <p14:creationId xmlns:p14="http://schemas.microsoft.com/office/powerpoint/2010/main" val="4107714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Es un prototipo, no la mona lisa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Rectángulo 6">
            <a:extLst>
              <a:ext uri="{FF2B5EF4-FFF2-40B4-BE49-F238E27FC236}">
                <a16:creationId xmlns:a16="http://schemas.microsoft.com/office/drawing/2014/main" id="{2ADC4DF2-88F2-4157-A6EF-4601ED99F439}"/>
              </a:ext>
            </a:extLst>
          </p:cNvPr>
          <p:cNvSpPr/>
          <p:nvPr/>
        </p:nvSpPr>
        <p:spPr>
          <a:xfrm>
            <a:off x="1293542" y="1626780"/>
            <a:ext cx="9891131" cy="3416320"/>
          </a:xfrm>
          <a:prstGeom prst="rect">
            <a:avLst/>
          </a:prstGeom>
        </p:spPr>
        <p:txBody>
          <a:bodyPr wrap="square">
            <a:spAutoFit/>
          </a:bodyPr>
          <a:lstStyle/>
          <a:p>
            <a:r>
              <a:rPr lang="es-MX" sz="2400" dirty="0"/>
              <a:t>Un prototipo por su misma naturaleza de alguna forma esta incompleto, es un borrador de la versión final. El prototipo no es perfecto, no se supone que lo sea. </a:t>
            </a:r>
          </a:p>
          <a:p>
            <a:endParaRPr lang="es-MX" sz="2400" dirty="0"/>
          </a:p>
          <a:p>
            <a:r>
              <a:rPr lang="es-MX" sz="2400" dirty="0"/>
              <a:t>De hecho un prototipo a mano alzada siempre es mejor para obtener mejor retroalimentación.</a:t>
            </a:r>
          </a:p>
          <a:p>
            <a:endParaRPr lang="es-MX" sz="2400" dirty="0"/>
          </a:p>
          <a:p>
            <a:r>
              <a:rPr lang="es-MX" sz="2400" dirty="0"/>
              <a:t>Si no esta terminado, los participantes están más dispuestos a dar su retroalimentación.</a:t>
            </a:r>
          </a:p>
        </p:txBody>
      </p:sp>
    </p:spTree>
    <p:extLst>
      <p:ext uri="{BB962C8B-B14F-4D97-AF65-F5344CB8AC3E}">
        <p14:creationId xmlns:p14="http://schemas.microsoft.com/office/powerpoint/2010/main" val="2839841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Si no puede hacerlo, fínjalo</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Rectángulo 6">
            <a:extLst>
              <a:ext uri="{FF2B5EF4-FFF2-40B4-BE49-F238E27FC236}">
                <a16:creationId xmlns:a16="http://schemas.microsoft.com/office/drawing/2014/main" id="{2ADC4DF2-88F2-4157-A6EF-4601ED99F439}"/>
              </a:ext>
            </a:extLst>
          </p:cNvPr>
          <p:cNvSpPr/>
          <p:nvPr/>
        </p:nvSpPr>
        <p:spPr>
          <a:xfrm>
            <a:off x="1293542" y="1626780"/>
            <a:ext cx="9891131" cy="4524315"/>
          </a:xfrm>
          <a:prstGeom prst="rect">
            <a:avLst/>
          </a:prstGeom>
        </p:spPr>
        <p:txBody>
          <a:bodyPr wrap="square">
            <a:spAutoFit/>
          </a:bodyPr>
          <a:lstStyle/>
          <a:p>
            <a:r>
              <a:rPr lang="es-MX" sz="2400" dirty="0"/>
              <a:t>Si no lo puede programar o fingir hay muchas alternativas de lograrlo.</a:t>
            </a:r>
          </a:p>
          <a:p>
            <a:endParaRPr lang="es-MX" sz="2400" dirty="0"/>
          </a:p>
          <a:p>
            <a:pPr marL="342900" indent="-342900">
              <a:buFont typeface="Arial" panose="020B0604020202020204" pitchFamily="34" charset="0"/>
              <a:buChar char="•"/>
            </a:pPr>
            <a:r>
              <a:rPr lang="es-MX" sz="2400" dirty="0"/>
              <a:t>Se puede simular usando una serie de capturas de pantalla en JPG. Luego se pueden montar estas imágenes en un software como PowerPoint.</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Hay variedad de aplicaciones que exportan a PDF y </a:t>
            </a:r>
            <a:r>
              <a:rPr lang="es-MX" sz="2400" dirty="0" err="1"/>
              <a:t>html</a:t>
            </a:r>
            <a:r>
              <a:rPr lang="es-MX" sz="2400" dirty="0"/>
              <a:t>, donde es posible crear vínculos y enlazar varias pantallas</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Usando stopmotion se puede crear interacción de prender o apagar, mostrar u ocultar.</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endParaRPr lang="es-MX" sz="2400" dirty="0"/>
          </a:p>
        </p:txBody>
      </p:sp>
    </p:spTree>
    <p:extLst>
      <p:ext uri="{BB962C8B-B14F-4D97-AF65-F5344CB8AC3E}">
        <p14:creationId xmlns:p14="http://schemas.microsoft.com/office/powerpoint/2010/main" val="25640729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magen que contiene interior, tabla, juguete, taza&#10;&#10;Descripción generada automáticamente">
            <a:extLst>
              <a:ext uri="{FF2B5EF4-FFF2-40B4-BE49-F238E27FC236}">
                <a16:creationId xmlns:a16="http://schemas.microsoft.com/office/drawing/2014/main" id="{D73A5F3B-5679-4CDA-B252-00CA7AB26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3" name="Imagen 2" descr="Un dibujo de un edificio&#10;&#10;Descripción generada automáticamente con confianza baja">
            <a:extLst>
              <a:ext uri="{FF2B5EF4-FFF2-40B4-BE49-F238E27FC236}">
                <a16:creationId xmlns:a16="http://schemas.microsoft.com/office/drawing/2014/main" id="{19F6E80E-C8DE-4F3C-A0BB-12671896BA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4642" y="2535253"/>
            <a:ext cx="2778642" cy="2778642"/>
          </a:xfrm>
          <a:prstGeom prst="rect">
            <a:avLst/>
          </a:prstGeom>
        </p:spPr>
      </p:pic>
      <p:sp>
        <p:nvSpPr>
          <p:cNvPr id="12" name="Título 1">
            <a:extLst>
              <a:ext uri="{FF2B5EF4-FFF2-40B4-BE49-F238E27FC236}">
                <a16:creationId xmlns:a16="http://schemas.microsoft.com/office/drawing/2014/main" id="{664B4A79-3A9A-4CCF-AD05-54A1CF78007D}"/>
              </a:ext>
            </a:extLst>
          </p:cNvPr>
          <p:cNvSpPr txBox="1">
            <a:spLocks/>
          </p:cNvSpPr>
          <p:nvPr/>
        </p:nvSpPr>
        <p:spPr>
          <a:xfrm>
            <a:off x="577260" y="6339438"/>
            <a:ext cx="5036462" cy="36552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1800" b="1" dirty="0">
                <a:solidFill>
                  <a:schemeClr val="bg1">
                    <a:lumMod val="95000"/>
                  </a:schemeClr>
                </a:solidFill>
              </a:rPr>
              <a:t>Un video también puede servir para mostrar una idea</a:t>
            </a:r>
            <a:endParaRPr lang="es-CO" sz="1800" b="1" dirty="0">
              <a:solidFill>
                <a:schemeClr val="bg1">
                  <a:lumMod val="95000"/>
                </a:schemeClr>
              </a:solidFill>
              <a:latin typeface="VAG Rounded Std Light" panose="020F0502020204020204" pitchFamily="34" charset="0"/>
            </a:endParaRPr>
          </a:p>
        </p:txBody>
      </p:sp>
    </p:spTree>
    <p:extLst>
      <p:ext uri="{BB962C8B-B14F-4D97-AF65-F5344CB8AC3E}">
        <p14:creationId xmlns:p14="http://schemas.microsoft.com/office/powerpoint/2010/main" val="42265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704428"/>
            <a:ext cx="8972549" cy="3416320"/>
          </a:xfrm>
          <a:prstGeom prst="rect">
            <a:avLst/>
          </a:prstGeom>
        </p:spPr>
        <p:txBody>
          <a:bodyPr wrap="square">
            <a:spAutoFit/>
          </a:bodyPr>
          <a:lstStyle/>
          <a:p>
            <a:pPr marL="285750" indent="-285750">
              <a:buFont typeface="Arial" panose="020B0604020202020204" pitchFamily="34" charset="0"/>
              <a:buChar char="•"/>
            </a:pPr>
            <a:r>
              <a:rPr lang="es-MX" dirty="0"/>
              <a:t>Usted puede diseñar lo básico más eficientemente a nivel de wireframe y dejar que el diseñador gráfico enfoque su talento en lo cual es más necesitado.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Entender el diseño visual ayudará a asegurar que detalles importantes de diseño se han ejecutado completamente durante el desarrollo, estos detalles por lo general se pierden en la traducción de funcionalidades.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Trabajar juntos para tomar mejores decisiones por las razones correctas.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Los roles no diseñadores por lo general carecen de habilidades para tratar con diseñadores, sus relaciones son poco productivas y eficientes.</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644057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Prototipe solo lo que necesita</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Rectángulo 6">
            <a:extLst>
              <a:ext uri="{FF2B5EF4-FFF2-40B4-BE49-F238E27FC236}">
                <a16:creationId xmlns:a16="http://schemas.microsoft.com/office/drawing/2014/main" id="{2ADC4DF2-88F2-4157-A6EF-4601ED99F439}"/>
              </a:ext>
            </a:extLst>
          </p:cNvPr>
          <p:cNvSpPr/>
          <p:nvPr/>
        </p:nvSpPr>
        <p:spPr>
          <a:xfrm>
            <a:off x="1293542" y="1626780"/>
            <a:ext cx="9099395" cy="3785652"/>
          </a:xfrm>
          <a:prstGeom prst="rect">
            <a:avLst/>
          </a:prstGeom>
        </p:spPr>
        <p:txBody>
          <a:bodyPr wrap="square">
            <a:spAutoFit/>
          </a:bodyPr>
          <a:lstStyle/>
          <a:p>
            <a:r>
              <a:rPr lang="es-MX" sz="2400" dirty="0"/>
              <a:t>Más a menudo de lo que cree, los prototipos que haga, serán piezas del sistema entero. </a:t>
            </a:r>
          </a:p>
          <a:p>
            <a:endParaRPr lang="es-MX" sz="2400" dirty="0"/>
          </a:p>
          <a:p>
            <a:r>
              <a:rPr lang="es-MX" sz="2400" dirty="0"/>
              <a:t>No es necesario construir todo el sistema y hacer que funcione para explorar el diseño o para obtener retroalimentación. </a:t>
            </a:r>
          </a:p>
          <a:p>
            <a:endParaRPr lang="es-MX" sz="2400" dirty="0"/>
          </a:p>
          <a:p>
            <a:r>
              <a:rPr lang="es-MX" sz="2400" dirty="0"/>
              <a:t>De hecho, tratar de construir todo el sistema hace perder los beneficios inherentes de la rápida interacción.</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endParaRPr lang="es-MX" sz="2400" dirty="0"/>
          </a:p>
        </p:txBody>
      </p:sp>
    </p:spTree>
    <p:extLst>
      <p:ext uri="{BB962C8B-B14F-4D97-AF65-F5344CB8AC3E}">
        <p14:creationId xmlns:p14="http://schemas.microsoft.com/office/powerpoint/2010/main" val="2293737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Reduzca el riesgo, prototipe rápido y frecuentemente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7" name="Rectángulo 6">
            <a:extLst>
              <a:ext uri="{FF2B5EF4-FFF2-40B4-BE49-F238E27FC236}">
                <a16:creationId xmlns:a16="http://schemas.microsoft.com/office/drawing/2014/main" id="{2ADC4DF2-88F2-4157-A6EF-4601ED99F439}"/>
              </a:ext>
            </a:extLst>
          </p:cNvPr>
          <p:cNvSpPr/>
          <p:nvPr/>
        </p:nvSpPr>
        <p:spPr>
          <a:xfrm>
            <a:off x="1150434" y="2068304"/>
            <a:ext cx="9891131" cy="3046988"/>
          </a:xfrm>
          <a:prstGeom prst="rect">
            <a:avLst/>
          </a:prstGeom>
        </p:spPr>
        <p:txBody>
          <a:bodyPr wrap="square">
            <a:spAutoFit/>
          </a:bodyPr>
          <a:lstStyle/>
          <a:p>
            <a:r>
              <a:rPr lang="es-MX" sz="2400" dirty="0"/>
              <a:t>Planear primero y desarrollar después, puede funcionar en ambientes que se mueven despacio o no cambian mucho.</a:t>
            </a:r>
          </a:p>
          <a:p>
            <a:endParaRPr lang="es-MX" sz="2400" dirty="0"/>
          </a:p>
          <a:p>
            <a:r>
              <a:rPr lang="es-MX" sz="2400" dirty="0"/>
              <a:t>En la industria del software, tomarse mucho tiempo planeando no es una opción, una compañía entera puede ser creada, comprada, vendida o quebrarse en menos de 9 meses.</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endParaRPr lang="es-MX" sz="2400" dirty="0"/>
          </a:p>
        </p:txBody>
      </p:sp>
    </p:spTree>
    <p:extLst>
      <p:ext uri="{BB962C8B-B14F-4D97-AF65-F5344CB8AC3E}">
        <p14:creationId xmlns:p14="http://schemas.microsoft.com/office/powerpoint/2010/main" val="1699881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312401"/>
            <a:ext cx="8969009" cy="87014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Prototipo funcional – SN2 Space X</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3" name="Imagen 2">
            <a:extLst>
              <a:ext uri="{FF2B5EF4-FFF2-40B4-BE49-F238E27FC236}">
                <a16:creationId xmlns:a16="http://schemas.microsoft.com/office/drawing/2014/main" id="{9F2A0D47-56CD-4081-A3F7-A7F232080BE8}"/>
              </a:ext>
            </a:extLst>
          </p:cNvPr>
          <p:cNvPicPr>
            <a:picLocks noChangeAspect="1"/>
          </p:cNvPicPr>
          <p:nvPr/>
        </p:nvPicPr>
        <p:blipFill>
          <a:blip r:embed="rId5"/>
          <a:stretch>
            <a:fillRect/>
          </a:stretch>
        </p:blipFill>
        <p:spPr>
          <a:xfrm>
            <a:off x="7584789" y="1182548"/>
            <a:ext cx="3091184" cy="3095625"/>
          </a:xfrm>
          <a:prstGeom prst="rect">
            <a:avLst/>
          </a:prstGeom>
        </p:spPr>
      </p:pic>
      <p:pic>
        <p:nvPicPr>
          <p:cNvPr id="6" name="Imagen 5">
            <a:extLst>
              <a:ext uri="{FF2B5EF4-FFF2-40B4-BE49-F238E27FC236}">
                <a16:creationId xmlns:a16="http://schemas.microsoft.com/office/drawing/2014/main" id="{E315DE07-F9BE-41C6-ADB3-DADAE37C0C8B}"/>
              </a:ext>
            </a:extLst>
          </p:cNvPr>
          <p:cNvPicPr>
            <a:picLocks noChangeAspect="1"/>
          </p:cNvPicPr>
          <p:nvPr/>
        </p:nvPicPr>
        <p:blipFill>
          <a:blip r:embed="rId6"/>
          <a:stretch>
            <a:fillRect/>
          </a:stretch>
        </p:blipFill>
        <p:spPr>
          <a:xfrm>
            <a:off x="969622" y="1271774"/>
            <a:ext cx="5513273" cy="3006399"/>
          </a:xfrm>
          <a:prstGeom prst="rect">
            <a:avLst/>
          </a:prstGeom>
        </p:spPr>
      </p:pic>
      <p:sp>
        <p:nvSpPr>
          <p:cNvPr id="15" name="CuadroTexto 14">
            <a:extLst>
              <a:ext uri="{FF2B5EF4-FFF2-40B4-BE49-F238E27FC236}">
                <a16:creationId xmlns:a16="http://schemas.microsoft.com/office/drawing/2014/main" id="{2316C0A5-10AA-4612-AA5C-07571F1701F2}"/>
              </a:ext>
            </a:extLst>
          </p:cNvPr>
          <p:cNvSpPr txBox="1"/>
          <p:nvPr/>
        </p:nvSpPr>
        <p:spPr>
          <a:xfrm>
            <a:off x="7672040" y="4529427"/>
            <a:ext cx="3003933" cy="646331"/>
          </a:xfrm>
          <a:prstGeom prst="rect">
            <a:avLst/>
          </a:prstGeom>
          <a:noFill/>
        </p:spPr>
        <p:txBody>
          <a:bodyPr wrap="square" rtlCol="0">
            <a:spAutoFit/>
          </a:bodyPr>
          <a:lstStyle/>
          <a:p>
            <a:r>
              <a:rPr lang="es-ES" b="1" dirty="0">
                <a:solidFill>
                  <a:srgbClr val="003903"/>
                </a:solidFill>
              </a:rPr>
              <a:t>Prototipo, no es sinónimo de </a:t>
            </a:r>
          </a:p>
          <a:p>
            <a:r>
              <a:rPr lang="es-ES" b="1" dirty="0">
                <a:solidFill>
                  <a:srgbClr val="003903"/>
                </a:solidFill>
              </a:rPr>
              <a:t>Barato o poco presupuesto </a:t>
            </a:r>
            <a:endParaRPr lang="es-CO" b="1" dirty="0">
              <a:solidFill>
                <a:srgbClr val="003903"/>
              </a:solidFill>
            </a:endParaRPr>
          </a:p>
        </p:txBody>
      </p:sp>
      <p:sp>
        <p:nvSpPr>
          <p:cNvPr id="11" name="CuadroTexto 10">
            <a:extLst>
              <a:ext uri="{FF2B5EF4-FFF2-40B4-BE49-F238E27FC236}">
                <a16:creationId xmlns:a16="http://schemas.microsoft.com/office/drawing/2014/main" id="{3D781B61-C68A-4B31-86A8-5AE372173E36}"/>
              </a:ext>
            </a:extLst>
          </p:cNvPr>
          <p:cNvSpPr txBox="1"/>
          <p:nvPr/>
        </p:nvSpPr>
        <p:spPr>
          <a:xfrm>
            <a:off x="6883091" y="4498649"/>
            <a:ext cx="788949" cy="707886"/>
          </a:xfrm>
          <a:prstGeom prst="rect">
            <a:avLst/>
          </a:prstGeom>
          <a:noFill/>
        </p:spPr>
        <p:txBody>
          <a:bodyPr wrap="square">
            <a:spAutoFit/>
          </a:bodyPr>
          <a:lstStyle/>
          <a:p>
            <a:r>
              <a:rPr lang="es-CO" sz="4000" dirty="0"/>
              <a:t>⚠️</a:t>
            </a:r>
          </a:p>
        </p:txBody>
      </p:sp>
    </p:spTree>
    <p:extLst>
      <p:ext uri="{BB962C8B-B14F-4D97-AF65-F5344CB8AC3E}">
        <p14:creationId xmlns:p14="http://schemas.microsoft.com/office/powerpoint/2010/main" val="2109457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14809"/>
            <a:ext cx="12192001"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11" name="Imagen 10">
            <a:hlinkClick r:id="rId4"/>
            <a:extLst>
              <a:ext uri="{FF2B5EF4-FFF2-40B4-BE49-F238E27FC236}">
                <a16:creationId xmlns:a16="http://schemas.microsoft.com/office/drawing/2014/main" id="{2F0B13DD-70A3-4DF3-A4BE-718150457850}"/>
              </a:ext>
            </a:extLst>
          </p:cNvPr>
          <p:cNvPicPr>
            <a:picLocks noChangeAspect="1"/>
          </p:cNvPicPr>
          <p:nvPr/>
        </p:nvPicPr>
        <p:blipFill>
          <a:blip r:embed="rId5"/>
          <a:stretch>
            <a:fillRect/>
          </a:stretch>
        </p:blipFill>
        <p:spPr>
          <a:xfrm>
            <a:off x="379734" y="193938"/>
            <a:ext cx="7377989" cy="5119957"/>
          </a:xfrm>
          <a:prstGeom prst="rect">
            <a:avLst/>
          </a:prstGeom>
        </p:spPr>
      </p:pic>
      <p:sp>
        <p:nvSpPr>
          <p:cNvPr id="12" name="CuadroTexto 11">
            <a:extLst>
              <a:ext uri="{FF2B5EF4-FFF2-40B4-BE49-F238E27FC236}">
                <a16:creationId xmlns:a16="http://schemas.microsoft.com/office/drawing/2014/main" id="{8B15DD55-E070-4EDA-8ED0-02814E147AFE}"/>
              </a:ext>
            </a:extLst>
          </p:cNvPr>
          <p:cNvSpPr txBox="1"/>
          <p:nvPr/>
        </p:nvSpPr>
        <p:spPr>
          <a:xfrm>
            <a:off x="7757723" y="3280789"/>
            <a:ext cx="4054543" cy="1754326"/>
          </a:xfrm>
          <a:prstGeom prst="rect">
            <a:avLst/>
          </a:prstGeom>
          <a:noFill/>
        </p:spPr>
        <p:txBody>
          <a:bodyPr wrap="square">
            <a:spAutoFit/>
          </a:bodyPr>
          <a:lstStyle/>
          <a:p>
            <a:r>
              <a:rPr lang="es-ES" dirty="0"/>
              <a:t>Un juez federal estadounidense ha dictaminado que </a:t>
            </a:r>
            <a:r>
              <a:rPr lang="es-ES" b="1" dirty="0"/>
              <a:t>Citibank no tiene derecho a la devolución de 500 millones de dólares</a:t>
            </a:r>
            <a:r>
              <a:rPr lang="es-ES" dirty="0"/>
              <a:t> abonados por error. Un error que tiene su origen en </a:t>
            </a:r>
            <a:r>
              <a:rPr lang="es-ES" b="1" dirty="0"/>
              <a:t>un mal diseño de la interfaz de usuario</a:t>
            </a:r>
            <a:r>
              <a:rPr lang="es-ES" dirty="0"/>
              <a:t> de un software.</a:t>
            </a:r>
            <a:endParaRPr lang="es-CO" dirty="0"/>
          </a:p>
        </p:txBody>
      </p:sp>
      <p:sp>
        <p:nvSpPr>
          <p:cNvPr id="14" name="CuadroTexto 13">
            <a:extLst>
              <a:ext uri="{FF2B5EF4-FFF2-40B4-BE49-F238E27FC236}">
                <a16:creationId xmlns:a16="http://schemas.microsoft.com/office/drawing/2014/main" id="{FDC0C5B8-45A0-40A4-BE8A-132C22EB6DAB}"/>
              </a:ext>
            </a:extLst>
          </p:cNvPr>
          <p:cNvSpPr txBox="1"/>
          <p:nvPr/>
        </p:nvSpPr>
        <p:spPr>
          <a:xfrm>
            <a:off x="7757723" y="4989839"/>
            <a:ext cx="1943838" cy="276999"/>
          </a:xfrm>
          <a:prstGeom prst="rect">
            <a:avLst/>
          </a:prstGeom>
          <a:noFill/>
        </p:spPr>
        <p:txBody>
          <a:bodyPr wrap="square">
            <a:spAutoFit/>
          </a:bodyPr>
          <a:lstStyle/>
          <a:p>
            <a:r>
              <a:rPr lang="es-CO" sz="1200" b="1" dirty="0">
                <a:solidFill>
                  <a:srgbClr val="F64100"/>
                </a:solidFill>
              </a:rPr>
              <a:t>http://bit.ly/cityui</a:t>
            </a:r>
          </a:p>
        </p:txBody>
      </p:sp>
    </p:spTree>
    <p:extLst>
      <p:ext uri="{BB962C8B-B14F-4D97-AF65-F5344CB8AC3E}">
        <p14:creationId xmlns:p14="http://schemas.microsoft.com/office/powerpoint/2010/main" val="2063413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Actividad – Primera parte</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433977" y="1626780"/>
            <a:ext cx="8972549" cy="2677656"/>
          </a:xfrm>
          <a:prstGeom prst="rect">
            <a:avLst/>
          </a:prstGeom>
        </p:spPr>
        <p:txBody>
          <a:bodyPr wrap="square">
            <a:spAutoFit/>
          </a:bodyPr>
          <a:lstStyle/>
          <a:p>
            <a:pPr marL="342900" indent="-342900">
              <a:buFont typeface="+mj-lt"/>
              <a:buAutoNum type="arabicPeriod"/>
            </a:pPr>
            <a:r>
              <a:rPr lang="es-MX" sz="2800" dirty="0"/>
              <a:t>Crear una cuenta en </a:t>
            </a:r>
            <a:r>
              <a:rPr lang="es-MX" sz="2800" dirty="0" err="1"/>
              <a:t>Figma</a:t>
            </a:r>
            <a:r>
              <a:rPr lang="es-MX" sz="2800" dirty="0"/>
              <a:t>.</a:t>
            </a:r>
          </a:p>
          <a:p>
            <a:pPr marL="342900" indent="-342900">
              <a:buFont typeface="+mj-lt"/>
              <a:buAutoNum type="arabicPeriod"/>
            </a:pPr>
            <a:endParaRPr lang="es-MX" sz="2800" dirty="0"/>
          </a:p>
          <a:p>
            <a:pPr marL="342900" indent="-342900">
              <a:buFont typeface="+mj-lt"/>
              <a:buAutoNum type="arabicPeriod"/>
            </a:pPr>
            <a:r>
              <a:rPr lang="es-MX" sz="2800" dirty="0"/>
              <a:t>Teniendo en cuenta una partitura, wireframe o diagrama de flujo manual, realizar el montaje en </a:t>
            </a:r>
            <a:r>
              <a:rPr lang="es-MX" sz="2800" dirty="0" err="1"/>
              <a:t>Figma</a:t>
            </a:r>
            <a:r>
              <a:rPr lang="es-MX" sz="2800" dirty="0"/>
              <a:t>.</a:t>
            </a:r>
          </a:p>
          <a:p>
            <a:pPr marL="342900" indent="-342900">
              <a:buFont typeface="+mj-lt"/>
              <a:buAutoNum type="arabicPeriod"/>
            </a:pPr>
            <a:endParaRPr lang="es-MX" sz="2800" dirty="0"/>
          </a:p>
          <a:p>
            <a:pPr marL="342900" indent="-342900">
              <a:buFont typeface="+mj-lt"/>
              <a:buAutoNum type="arabicPeriod"/>
            </a:pPr>
            <a:r>
              <a:rPr lang="es-MX" sz="2800" dirty="0"/>
              <a:t>Realizar la navegación entre vistas en la opción </a:t>
            </a:r>
            <a:r>
              <a:rPr lang="es-MX" sz="2800" i="1" dirty="0" err="1"/>
              <a:t>prototype</a:t>
            </a:r>
            <a:endParaRPr lang="es-MX" sz="2800" i="1" dirty="0"/>
          </a:p>
        </p:txBody>
      </p:sp>
    </p:spTree>
    <p:extLst>
      <p:ext uri="{BB962C8B-B14F-4D97-AF65-F5344CB8AC3E}">
        <p14:creationId xmlns:p14="http://schemas.microsoft.com/office/powerpoint/2010/main" val="15729408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388598F-ABD8-4562-AAB2-7CA67204F7FA}"/>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3" name="Imagen 2">
            <a:extLst>
              <a:ext uri="{FF2B5EF4-FFF2-40B4-BE49-F238E27FC236}">
                <a16:creationId xmlns:a16="http://schemas.microsoft.com/office/drawing/2014/main" id="{EA8C0E1D-0B8D-4C2B-9788-2820FA865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796" y="89500"/>
            <a:ext cx="2490407" cy="2472887"/>
          </a:xfrm>
          <a:prstGeom prst="rect">
            <a:avLst/>
          </a:prstGeom>
        </p:spPr>
      </p:pic>
      <p:pic>
        <p:nvPicPr>
          <p:cNvPr id="5" name="Imagen 4">
            <a:extLst>
              <a:ext uri="{FF2B5EF4-FFF2-40B4-BE49-F238E27FC236}">
                <a16:creationId xmlns:a16="http://schemas.microsoft.com/office/drawing/2014/main" id="{271F234C-8DB6-4C62-A0C6-124534713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456" y="5459196"/>
            <a:ext cx="2189086" cy="1009807"/>
          </a:xfrm>
          <a:prstGeom prst="rect">
            <a:avLst/>
          </a:prstGeom>
        </p:spPr>
      </p:pic>
      <p:pic>
        <p:nvPicPr>
          <p:cNvPr id="6" name="Imagen 5">
            <a:extLst>
              <a:ext uri="{FF2B5EF4-FFF2-40B4-BE49-F238E27FC236}">
                <a16:creationId xmlns:a16="http://schemas.microsoft.com/office/drawing/2014/main" id="{6D11B570-AA26-496A-8D71-96BA5CCBF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094" y="-749"/>
            <a:ext cx="2854411" cy="2546135"/>
          </a:xfrm>
          <a:prstGeom prst="rect">
            <a:avLst/>
          </a:prstGeom>
        </p:spPr>
      </p:pic>
      <p:pic>
        <p:nvPicPr>
          <p:cNvPr id="7" name="Imagen 6">
            <a:extLst>
              <a:ext uri="{FF2B5EF4-FFF2-40B4-BE49-F238E27FC236}">
                <a16:creationId xmlns:a16="http://schemas.microsoft.com/office/drawing/2014/main" id="{50DCD2D9-0230-4E0F-942C-C1202309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57" y="303116"/>
            <a:ext cx="1704975" cy="1285875"/>
          </a:xfrm>
          <a:prstGeom prst="rect">
            <a:avLst/>
          </a:prstGeom>
        </p:spPr>
      </p:pic>
      <p:sp>
        <p:nvSpPr>
          <p:cNvPr id="8" name="Título 1">
            <a:extLst>
              <a:ext uri="{FF2B5EF4-FFF2-40B4-BE49-F238E27FC236}">
                <a16:creationId xmlns:a16="http://schemas.microsoft.com/office/drawing/2014/main" id="{0A23F448-4C7D-4241-8D25-7936CC459CCC}"/>
              </a:ext>
            </a:extLst>
          </p:cNvPr>
          <p:cNvSpPr txBox="1">
            <a:spLocks/>
          </p:cNvSpPr>
          <p:nvPr/>
        </p:nvSpPr>
        <p:spPr>
          <a:xfrm>
            <a:off x="3473752" y="2535138"/>
            <a:ext cx="5454502" cy="11463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8000" b="1" dirty="0">
                <a:solidFill>
                  <a:schemeClr val="bg1"/>
                </a:solidFill>
                <a:latin typeface="VAG Rounded Std Light" panose="020F0502020204020204" pitchFamily="34" charset="0"/>
              </a:rPr>
              <a:t>¡Gracias!</a:t>
            </a:r>
          </a:p>
        </p:txBody>
      </p:sp>
      <p:sp>
        <p:nvSpPr>
          <p:cNvPr id="11" name="Título 1">
            <a:extLst>
              <a:ext uri="{FF2B5EF4-FFF2-40B4-BE49-F238E27FC236}">
                <a16:creationId xmlns:a16="http://schemas.microsoft.com/office/drawing/2014/main" id="{FC60B114-45BE-4B53-892A-8BE922EA1A3C}"/>
              </a:ext>
            </a:extLst>
          </p:cNvPr>
          <p:cNvSpPr txBox="1">
            <a:spLocks/>
          </p:cNvSpPr>
          <p:nvPr/>
        </p:nvSpPr>
        <p:spPr>
          <a:xfrm>
            <a:off x="3473752" y="3875624"/>
            <a:ext cx="5454502" cy="947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3600" b="1" dirty="0">
                <a:solidFill>
                  <a:schemeClr val="bg1"/>
                </a:solidFill>
                <a:latin typeface="VAG Rounded Std Light" panose="020F0502020204020204" pitchFamily="34" charset="0"/>
              </a:rPr>
              <a:t>Andrés Bedoya Tobón</a:t>
            </a:r>
          </a:p>
          <a:p>
            <a:pPr algn="ctr">
              <a:lnSpc>
                <a:spcPct val="100000"/>
              </a:lnSpc>
            </a:pPr>
            <a:r>
              <a:rPr lang="es-ES" sz="2000" b="1" dirty="0">
                <a:solidFill>
                  <a:schemeClr val="bg1"/>
                </a:solidFill>
                <a:latin typeface="VAG Rounded Std Light" panose="020F0502020204020204" pitchFamily="34" charset="0"/>
                <a:hlinkClick r:id="rId8"/>
              </a:rPr>
              <a:t>www.xacarana.com</a:t>
            </a:r>
            <a:endParaRPr lang="es-ES" sz="2000" b="1" dirty="0">
              <a:solidFill>
                <a:schemeClr val="bg1"/>
              </a:solidFill>
              <a:latin typeface="VAG Rounded Std Light" panose="020F0502020204020204" pitchFamily="34" charset="0"/>
            </a:endParaRPr>
          </a:p>
          <a:p>
            <a:pPr algn="ctr">
              <a:lnSpc>
                <a:spcPct val="100000"/>
              </a:lnSpc>
            </a:pPr>
            <a:r>
              <a:rPr lang="es-ES" sz="2000" b="1" dirty="0">
                <a:solidFill>
                  <a:schemeClr val="bg1"/>
                </a:solidFill>
                <a:latin typeface="VAG Rounded Std Light" panose="020F0502020204020204" pitchFamily="34" charset="0"/>
              </a:rPr>
              <a:t>andres.bedoya@upb.edu.co</a:t>
            </a:r>
          </a:p>
        </p:txBody>
      </p:sp>
    </p:spTree>
    <p:extLst>
      <p:ext uri="{BB962C8B-B14F-4D97-AF65-F5344CB8AC3E}">
        <p14:creationId xmlns:p14="http://schemas.microsoft.com/office/powerpoint/2010/main" val="126602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09026" y="1626780"/>
            <a:ext cx="8972549" cy="3139321"/>
          </a:xfrm>
          <a:prstGeom prst="rect">
            <a:avLst/>
          </a:prstGeom>
        </p:spPr>
        <p:txBody>
          <a:bodyPr wrap="square">
            <a:spAutoFit/>
          </a:bodyPr>
          <a:lstStyle/>
          <a:p>
            <a:pPr marL="285750" indent="-285750">
              <a:buFont typeface="Arial" panose="020B0604020202020204" pitchFamily="34" charset="0"/>
              <a:buChar char="•"/>
            </a:pPr>
            <a:r>
              <a:rPr lang="es-MX" dirty="0"/>
              <a:t>Si contrata a un diseñador que cumple con el perfil para el trabajo, asuma que esa persona entiende el diseño visual mejor que usted, por tanto debe confiar en su trabajo.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Intégrese con diseñadores gráficos muy temprano en el proceso, cuando ellos puedan tener mayor impacto.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La peor pesadilla de un diseñador, es que alguien que no sea diseñador le diga como hacer su trabajo, por tanto no lo haga.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Enfóquese en la visión de alto nivel del proyecto, las metas, los requerimientos la dirección y las reglas de la marca. Es trabajo del diseñador encontrar el rumbo del proyecto.</a:t>
            </a:r>
          </a:p>
        </p:txBody>
      </p:sp>
    </p:spTree>
    <p:extLst>
      <p:ext uri="{BB962C8B-B14F-4D97-AF65-F5344CB8AC3E}">
        <p14:creationId xmlns:p14="http://schemas.microsoft.com/office/powerpoint/2010/main" val="462094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97EBADF-321C-489A-B7B6-EBE46BE6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809"/>
            <a:ext cx="12192001"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10787178" cy="115362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Recomendaciones</a:t>
            </a:r>
          </a:p>
        </p:txBody>
      </p:sp>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773420" y="1897027"/>
            <a:ext cx="8972549" cy="2031325"/>
          </a:xfrm>
          <a:prstGeom prst="rect">
            <a:avLst/>
          </a:prstGeom>
        </p:spPr>
        <p:txBody>
          <a:bodyPr wrap="square">
            <a:spAutoFit/>
          </a:bodyPr>
          <a:lstStyle/>
          <a:p>
            <a:pPr marL="285750" indent="-285750">
              <a:buFont typeface="Arial" panose="020B0604020202020204" pitchFamily="34" charset="0"/>
              <a:buChar char="•"/>
            </a:pPr>
            <a:r>
              <a:rPr lang="es-MX" dirty="0"/>
              <a:t>Realice retroalimentación positiva y de al diseñador el beneficio de la duda, la forma más diplomática de dar retroalimentación es realizando preguntas en ves de hacer afirmaciones o demandas. Ejemplo: ¿Por qué escogió este esquema de color?</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Para un diseñador “bonito” es una mala palabra. Implica que su trabajo es trivial y superficial y que usted ya hizo el verdadero trabajo.</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3050261708"/>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63FA4C6FABA65143848C96452A618225" ma:contentTypeVersion="11" ma:contentTypeDescription="Crear nuevo documento." ma:contentTypeScope="" ma:versionID="b6b5c798a497797705fd97c297aae91c">
  <xsd:schema xmlns:xsd="http://www.w3.org/2001/XMLSchema" xmlns:xs="http://www.w3.org/2001/XMLSchema" xmlns:p="http://schemas.microsoft.com/office/2006/metadata/properties" xmlns:ns3="64a4cafc-70a5-4e97-944d-545b8b40212d" xmlns:ns4="26007227-4622-490b-8d85-ed7531914985" targetNamespace="http://schemas.microsoft.com/office/2006/metadata/properties" ma:root="true" ma:fieldsID="4bb8812ba94c797f66ec3a1bc788bde4" ns3:_="" ns4:_="">
    <xsd:import namespace="64a4cafc-70a5-4e97-944d-545b8b40212d"/>
    <xsd:import namespace="26007227-4622-490b-8d85-ed75319149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4cafc-70a5-4e97-944d-545b8b40212d"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007227-4622-490b-8d85-ed75319149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C01BDC-A5DB-458E-9558-DCB04D9E14C9}">
  <ds:schemaRefs>
    <ds:schemaRef ds:uri="http://schemas.microsoft.com/sharepoint/v3/contenttype/forms"/>
  </ds:schemaRefs>
</ds:datastoreItem>
</file>

<file path=customXml/itemProps2.xml><?xml version="1.0" encoding="utf-8"?>
<ds:datastoreItem xmlns:ds="http://schemas.openxmlformats.org/officeDocument/2006/customXml" ds:itemID="{FB85AAF1-4746-42DF-A45F-30F2716F0E40}">
  <ds:schemaRefs>
    <ds:schemaRef ds:uri="http://schemas.microsoft.com/office/infopath/2007/PartnerControls"/>
    <ds:schemaRef ds:uri="26007227-4622-490b-8d85-ed753191498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64a4cafc-70a5-4e97-944d-545b8b40212d"/>
    <ds:schemaRef ds:uri="http://www.w3.org/XML/1998/namespace"/>
  </ds:schemaRefs>
</ds:datastoreItem>
</file>

<file path=customXml/itemProps3.xml><?xml version="1.0" encoding="utf-8"?>
<ds:datastoreItem xmlns:ds="http://schemas.openxmlformats.org/officeDocument/2006/customXml" ds:itemID="{A673EA14-55BA-431E-8700-B3B1590A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a4cafc-70a5-4e97-944d-545b8b40212d"/>
    <ds:schemaRef ds:uri="26007227-4622-490b-8d85-ed75319149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1444</TotalTime>
  <Words>2871</Words>
  <Application>Microsoft Office PowerPoint</Application>
  <PresentationFormat>Panorámica</PresentationFormat>
  <Paragraphs>304</Paragraphs>
  <Slides>75</Slides>
  <Notes>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75</vt:i4>
      </vt:variant>
    </vt:vector>
  </HeadingPairs>
  <TitlesOfParts>
    <vt:vector size="82" baseType="lpstr">
      <vt:lpstr>Arial</vt:lpstr>
      <vt:lpstr>Calibri</vt:lpstr>
      <vt:lpstr>Calibri Light</vt:lpstr>
      <vt:lpstr>Comic Sans MS</vt:lpstr>
      <vt:lpstr>VAG Rounded Std Light</vt:lpstr>
      <vt:lpstr>VAGRounded Lt</vt:lpstr>
      <vt:lpstr>Office Theme</vt:lpstr>
      <vt:lpstr>Interfaz Usuario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 diseño herramientas Transformación Digital</dc:title>
  <dc:creator>user</dc:creator>
  <cp:lastModifiedBy>Andres Bedoya Tobon</cp:lastModifiedBy>
  <cp:revision>108</cp:revision>
  <dcterms:created xsi:type="dcterms:W3CDTF">2020-07-10T01:43:25Z</dcterms:created>
  <dcterms:modified xsi:type="dcterms:W3CDTF">2021-02-20T21:36:34Z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0x01010063FA4C6FABA65143848C96452A618225</vt:lpwstr>
  </property>
</Properties>
</file>